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834" r:id="rId5"/>
    <p:sldMasterId id="2147483865" r:id="rId6"/>
  </p:sldMasterIdLst>
  <p:notesMasterIdLst>
    <p:notesMasterId r:id="rId27"/>
  </p:notesMasterIdLst>
  <p:handoutMasterIdLst>
    <p:handoutMasterId r:id="rId28"/>
  </p:handoutMasterIdLst>
  <p:sldIdLst>
    <p:sldId id="256" r:id="rId7"/>
    <p:sldId id="299" r:id="rId8"/>
    <p:sldId id="261" r:id="rId9"/>
    <p:sldId id="3038" r:id="rId10"/>
    <p:sldId id="332" r:id="rId11"/>
    <p:sldId id="3035" r:id="rId12"/>
    <p:sldId id="3016" r:id="rId13"/>
    <p:sldId id="317" r:id="rId14"/>
    <p:sldId id="3036" r:id="rId15"/>
    <p:sldId id="3037" r:id="rId16"/>
    <p:sldId id="305" r:id="rId17"/>
    <p:sldId id="306" r:id="rId18"/>
    <p:sldId id="307" r:id="rId19"/>
    <p:sldId id="302" r:id="rId20"/>
    <p:sldId id="258" r:id="rId21"/>
    <p:sldId id="265" r:id="rId22"/>
    <p:sldId id="308" r:id="rId23"/>
    <p:sldId id="285" r:id="rId24"/>
    <p:sldId id="339" r:id="rId25"/>
    <p:sldId id="291" r:id="rId26"/>
  </p:sldIdLst>
  <p:sldSz cx="12192000" cy="6858000"/>
  <p:notesSz cx="6858000" cy="9144000"/>
  <p:embeddedFontLs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  <p:embeddedFont>
      <p:font typeface="Instrument Sans" panose="020B0604020202020204" charset="0"/>
      <p:regular r:id="rId37"/>
      <p:bold r:id="rId38"/>
      <p:italic r:id="rId39"/>
      <p:boldItalic r:id="rId40"/>
    </p:embeddedFont>
    <p:embeddedFont>
      <p:font typeface="Outfit" charset="0"/>
      <p:regular r:id="rId41"/>
      <p:bold r:id="rId42"/>
      <p:italic r:id="rId43"/>
      <p:boldItalic r:id="rId44"/>
    </p:embeddedFont>
    <p:embeddedFont>
      <p:font typeface="Poppins" panose="00000500000000000000" pitchFamily="2" charset="0"/>
      <p:regular r:id="rId45"/>
      <p:bold r:id="rId46"/>
      <p:italic r:id="rId47"/>
      <p:boldItalic r:id="rId48"/>
    </p:embeddedFont>
    <p:embeddedFont>
      <p:font typeface="Raleway" pitchFamily="2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  <p:embeddedFont>
      <p:font typeface="Verdana" panose="020B0604030504040204" pitchFamily="34" charset="0"/>
      <p:regular r:id="rId59"/>
      <p:bold r:id="rId60"/>
      <p:italic r:id="rId61"/>
      <p:boldItalic r:id="rId6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A6F"/>
    <a:srgbClr val="014464"/>
    <a:srgbClr val="00B5CC"/>
    <a:srgbClr val="007ADA"/>
    <a:srgbClr val="01405F"/>
    <a:srgbClr val="003761"/>
    <a:srgbClr val="F7FAFD"/>
    <a:srgbClr val="DE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AD38AA-BAB0-5414-6202-1AEEA2134EA2}" v="35" dt="2024-08-05T22:14:37.0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 snapToGrid="0">
      <p:cViewPr varScale="1">
        <p:scale>
          <a:sx n="62" d="100"/>
          <a:sy n="62" d="100"/>
        </p:scale>
        <p:origin x="9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1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33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2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font" Target="fonts/font3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4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a Carolina Forero Vargas" userId="S::sforero_facturecolombia.com#ext#@pegtecnologia.onmicrosoft.com::1f72b1e2-ed12-4277-8860-424330c2723f" providerId="AD" clId="Web-{B117F85C-74E3-40F0-FAD7-453B2E5BDB8A}"/>
    <pc:docChg chg="addSld delSld">
      <pc:chgData name="Sofia Carolina Forero Vargas" userId="S::sforero_facturecolombia.com#ext#@pegtecnologia.onmicrosoft.com::1f72b1e2-ed12-4277-8860-424330c2723f" providerId="AD" clId="Web-{B117F85C-74E3-40F0-FAD7-453B2E5BDB8A}" dt="2024-08-02T22:30:35.008" v="1"/>
      <pc:docMkLst>
        <pc:docMk/>
      </pc:docMkLst>
      <pc:sldChg chg="add">
        <pc:chgData name="Sofia Carolina Forero Vargas" userId="S::sforero_facturecolombia.com#ext#@pegtecnologia.onmicrosoft.com::1f72b1e2-ed12-4277-8860-424330c2723f" providerId="AD" clId="Web-{B117F85C-74E3-40F0-FAD7-453B2E5BDB8A}" dt="2024-08-02T22:30:09.679" v="0"/>
        <pc:sldMkLst>
          <pc:docMk/>
          <pc:sldMk cId="83614234" sldId="3016"/>
        </pc:sldMkLst>
      </pc:sldChg>
      <pc:sldChg chg="del">
        <pc:chgData name="Sofia Carolina Forero Vargas" userId="S::sforero_facturecolombia.com#ext#@pegtecnologia.onmicrosoft.com::1f72b1e2-ed12-4277-8860-424330c2723f" providerId="AD" clId="Web-{B117F85C-74E3-40F0-FAD7-453B2E5BDB8A}" dt="2024-08-02T22:30:35.008" v="1"/>
        <pc:sldMkLst>
          <pc:docMk/>
          <pc:sldMk cId="0" sldId="3039"/>
        </pc:sldMkLst>
      </pc:sldChg>
    </pc:docChg>
  </pc:docChgLst>
  <pc:docChgLst>
    <pc:chgData name="Paola Yadira Gibaja Cusi" userId="S::paola.gibaja@estela.com::f3575662-87c4-4041-911f-3ffe81db7be9" providerId="AD" clId="Web-{62AD38AA-BAB0-5414-6202-1AEEA2134EA2}"/>
    <pc:docChg chg="modSld">
      <pc:chgData name="Paola Yadira Gibaja Cusi" userId="S::paola.gibaja@estela.com::f3575662-87c4-4041-911f-3ffe81db7be9" providerId="AD" clId="Web-{62AD38AA-BAB0-5414-6202-1AEEA2134EA2}" dt="2024-08-05T22:14:35.214" v="29" actId="20577"/>
      <pc:docMkLst>
        <pc:docMk/>
      </pc:docMkLst>
      <pc:sldChg chg="modSp">
        <pc:chgData name="Paola Yadira Gibaja Cusi" userId="S::paola.gibaja@estela.com::f3575662-87c4-4041-911f-3ffe81db7be9" providerId="AD" clId="Web-{62AD38AA-BAB0-5414-6202-1AEEA2134EA2}" dt="2024-08-05T22:14:27.511" v="28" actId="20577"/>
        <pc:sldMkLst>
          <pc:docMk/>
          <pc:sldMk cId="3030829176" sldId="305"/>
        </pc:sldMkLst>
        <pc:spChg chg="mod">
          <ac:chgData name="Paola Yadira Gibaja Cusi" userId="S::paola.gibaja@estela.com::f3575662-87c4-4041-911f-3ffe81db7be9" providerId="AD" clId="Web-{62AD38AA-BAB0-5414-6202-1AEEA2134EA2}" dt="2024-08-05T22:14:27.511" v="28" actId="20577"/>
          <ac:spMkLst>
            <pc:docMk/>
            <pc:sldMk cId="3030829176" sldId="305"/>
            <ac:spMk id="9" creationId="{E44AA100-6566-ADE4-5526-72691FAB6F41}"/>
          </ac:spMkLst>
        </pc:spChg>
        <pc:spChg chg="mod">
          <ac:chgData name="Paola Yadira Gibaja Cusi" userId="S::paola.gibaja@estela.com::f3575662-87c4-4041-911f-3ffe81db7be9" providerId="AD" clId="Web-{62AD38AA-BAB0-5414-6202-1AEEA2134EA2}" dt="2024-08-05T22:13:49.901" v="22" actId="20577"/>
          <ac:spMkLst>
            <pc:docMk/>
            <pc:sldMk cId="3030829176" sldId="305"/>
            <ac:spMk id="13" creationId="{A4EF34B0-4027-30B1-AFF3-BFA452BE5E0F}"/>
          </ac:spMkLst>
        </pc:spChg>
      </pc:sldChg>
      <pc:sldChg chg="modSp">
        <pc:chgData name="Paola Yadira Gibaja Cusi" userId="S::paola.gibaja@estela.com::f3575662-87c4-4041-911f-3ffe81db7be9" providerId="AD" clId="Web-{62AD38AA-BAB0-5414-6202-1AEEA2134EA2}" dt="2024-08-05T22:14:35.214" v="29" actId="20577"/>
        <pc:sldMkLst>
          <pc:docMk/>
          <pc:sldMk cId="1912662162" sldId="306"/>
        </pc:sldMkLst>
        <pc:spChg chg="mod">
          <ac:chgData name="Paola Yadira Gibaja Cusi" userId="S::paola.gibaja@estela.com::f3575662-87c4-4041-911f-3ffe81db7be9" providerId="AD" clId="Web-{62AD38AA-BAB0-5414-6202-1AEEA2134EA2}" dt="2024-08-05T22:14:35.214" v="29" actId="20577"/>
          <ac:spMkLst>
            <pc:docMk/>
            <pc:sldMk cId="1912662162" sldId="306"/>
            <ac:spMk id="9" creationId="{E44AA100-6566-ADE4-5526-72691FAB6F41}"/>
          </ac:spMkLst>
        </pc:spChg>
      </pc:sldChg>
    </pc:docChg>
  </pc:docChgLst>
  <pc:docChgLst>
    <pc:chgData name="Paola Yadira Gibaja Cusi" userId="S::paola.gibaja@estela.com::f3575662-87c4-4041-911f-3ffe81db7be9" providerId="AD" clId="Web-{E8EF0E28-A1C9-D936-EA35-1BCCE4E3AE5F}"/>
    <pc:docChg chg="addSld">
      <pc:chgData name="Paola Yadira Gibaja Cusi" userId="S::paola.gibaja@estela.com::f3575662-87c4-4041-911f-3ffe81db7be9" providerId="AD" clId="Web-{E8EF0E28-A1C9-D936-EA35-1BCCE4E3AE5F}" dt="2024-08-02T06:16:28.322" v="0"/>
      <pc:docMkLst>
        <pc:docMk/>
      </pc:docMkLst>
      <pc:sldChg chg="add">
        <pc:chgData name="Paola Yadira Gibaja Cusi" userId="S::paola.gibaja@estela.com::f3575662-87c4-4041-911f-3ffe81db7be9" providerId="AD" clId="Web-{E8EF0E28-A1C9-D936-EA35-1BCCE4E3AE5F}" dt="2024-08-02T06:16:28.322" v="0"/>
        <pc:sldMkLst>
          <pc:docMk/>
          <pc:sldMk cId="850263897" sldId="33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0215F4-D9B9-444A-958B-57E57577FC6B}" type="doc">
      <dgm:prSet loTypeId="urn:microsoft.com/office/officeart/2008/layout/PictureStrip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6C8BA430-CC58-4650-B373-2C00A64FF1CF}">
      <dgm:prSet phldrT="[Texto]" custT="1"/>
      <dgm:spPr>
        <a:solidFill>
          <a:schemeClr val="tx1"/>
        </a:solidFill>
      </dgm:spPr>
      <dgm:t>
        <a:bodyPr/>
        <a:lstStyle/>
        <a:p>
          <a:pPr algn="just">
            <a:buFont typeface="Wingdings" panose="05000000000000000000" pitchFamily="2" charset="2"/>
            <a:buChar char="§"/>
          </a:pPr>
          <a:r>
            <a:rPr lang="es-ES" sz="1600">
              <a:solidFill>
                <a:srgbClr val="014A6F"/>
              </a:solidFill>
              <a:latin typeface="Instrument Sans" pitchFamily="2" charset="0"/>
            </a:rPr>
            <a:t>Integración con otros sistemas de ESTELA</a:t>
          </a:r>
          <a:endParaRPr lang="es-PE" sz="1600" dirty="0">
            <a:solidFill>
              <a:srgbClr val="014A6F"/>
            </a:solidFill>
          </a:endParaRPr>
        </a:p>
      </dgm:t>
    </dgm:pt>
    <dgm:pt modelId="{80D8B10E-F033-4CAF-906A-411B776B4F6A}" type="parTrans" cxnId="{321FFDC9-C39B-47C2-86A0-B336CAB3ACA6}">
      <dgm:prSet/>
      <dgm:spPr/>
      <dgm:t>
        <a:bodyPr/>
        <a:lstStyle/>
        <a:p>
          <a:pPr algn="just"/>
          <a:endParaRPr lang="es-PE" sz="1600"/>
        </a:p>
      </dgm:t>
    </dgm:pt>
    <dgm:pt modelId="{F4D521C4-708A-4389-9A69-61EE8B564F9F}" type="sibTrans" cxnId="{321FFDC9-C39B-47C2-86A0-B336CAB3ACA6}">
      <dgm:prSet/>
      <dgm:spPr/>
      <dgm:t>
        <a:bodyPr/>
        <a:lstStyle/>
        <a:p>
          <a:pPr algn="just"/>
          <a:endParaRPr lang="es-PE" sz="1600"/>
        </a:p>
      </dgm:t>
    </dgm:pt>
    <dgm:pt modelId="{EBF073B9-96FA-491D-BC84-1F759ADD0AB4}">
      <dgm:prSet phldrT="[Texto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just">
            <a:buFont typeface="Wingdings" panose="05000000000000000000" pitchFamily="2" charset="2"/>
            <a:buChar char="§"/>
          </a:pPr>
          <a:r>
            <a:rPr lang="es-ES" sz="1600" dirty="0">
              <a:solidFill>
                <a:schemeClr val="tx1"/>
              </a:solidFill>
              <a:latin typeface="Instrument Sans" pitchFamily="2" charset="0"/>
            </a:rPr>
            <a:t>Almacenamiento en Plataformas SAS, totalmente en Microsoft Azure para una alta disponibilidad</a:t>
          </a:r>
          <a:endParaRPr lang="es-PE" sz="1600" dirty="0">
            <a:solidFill>
              <a:schemeClr val="tx1"/>
            </a:solidFill>
          </a:endParaRPr>
        </a:p>
      </dgm:t>
    </dgm:pt>
    <dgm:pt modelId="{05CDC5CF-6130-4D06-8DED-1CA7A0A6132E}" type="parTrans" cxnId="{5F972641-11AE-45F8-B26A-7B09B8888050}">
      <dgm:prSet/>
      <dgm:spPr/>
      <dgm:t>
        <a:bodyPr/>
        <a:lstStyle/>
        <a:p>
          <a:pPr algn="just"/>
          <a:endParaRPr lang="es-PE" sz="1600"/>
        </a:p>
      </dgm:t>
    </dgm:pt>
    <dgm:pt modelId="{8FD47E31-AD74-4421-B33C-2B14A43ED981}" type="sibTrans" cxnId="{5F972641-11AE-45F8-B26A-7B09B8888050}">
      <dgm:prSet/>
      <dgm:spPr/>
      <dgm:t>
        <a:bodyPr/>
        <a:lstStyle/>
        <a:p>
          <a:pPr algn="just"/>
          <a:endParaRPr lang="es-PE" sz="1600"/>
        </a:p>
      </dgm:t>
    </dgm:pt>
    <dgm:pt modelId="{8BF721D4-297A-4E2B-8D6E-D9D08C79A308}">
      <dgm:prSet phldrT="[Texto]" custT="1"/>
      <dgm:spPr>
        <a:solidFill>
          <a:srgbClr val="014A6F"/>
        </a:solidFill>
      </dgm:spPr>
      <dgm:t>
        <a:bodyPr/>
        <a:lstStyle/>
        <a:p>
          <a:pPr algn="just">
            <a:buFont typeface="Wingdings" panose="05000000000000000000" pitchFamily="2" charset="2"/>
            <a:buChar char="§"/>
          </a:pPr>
          <a:r>
            <a:rPr lang="es-ES" sz="1600" dirty="0">
              <a:solidFill>
                <a:schemeClr val="tx1"/>
              </a:solidFill>
              <a:latin typeface="Instrument Sans" pitchFamily="2" charset="0"/>
            </a:rPr>
            <a:t>Posibilidad de almacenamiento elástico  con oportunidad de crecimiento</a:t>
          </a:r>
          <a:endParaRPr lang="es-PE" sz="1600" dirty="0">
            <a:solidFill>
              <a:schemeClr val="tx1"/>
            </a:solidFill>
          </a:endParaRPr>
        </a:p>
      </dgm:t>
    </dgm:pt>
    <dgm:pt modelId="{393AE4F0-9EAC-4790-A37B-776786F9BB56}" type="parTrans" cxnId="{E4DCA7A8-9641-4B41-9288-D86589B2DE5F}">
      <dgm:prSet/>
      <dgm:spPr/>
      <dgm:t>
        <a:bodyPr/>
        <a:lstStyle/>
        <a:p>
          <a:pPr algn="just"/>
          <a:endParaRPr lang="es-PE" sz="1600"/>
        </a:p>
      </dgm:t>
    </dgm:pt>
    <dgm:pt modelId="{E86CB4EA-5A6E-4505-B508-2C475DE1DFB7}" type="sibTrans" cxnId="{E4DCA7A8-9641-4B41-9288-D86589B2DE5F}">
      <dgm:prSet/>
      <dgm:spPr/>
      <dgm:t>
        <a:bodyPr/>
        <a:lstStyle/>
        <a:p>
          <a:pPr algn="just"/>
          <a:endParaRPr lang="es-PE" sz="1600"/>
        </a:p>
      </dgm:t>
    </dgm:pt>
    <dgm:pt modelId="{87D5AB8B-1AC2-4769-B5DF-02485F021D25}">
      <dgm:prSet phldrT="[Texto]" custT="1"/>
      <dgm:spPr>
        <a:solidFill>
          <a:schemeClr val="accent1"/>
        </a:solidFill>
      </dgm:spPr>
      <dgm:t>
        <a:bodyPr/>
        <a:lstStyle/>
        <a:p>
          <a:pPr algn="just">
            <a:buFont typeface="Wingdings" panose="05000000000000000000" pitchFamily="2" charset="2"/>
            <a:buChar char="§"/>
          </a:pPr>
          <a:r>
            <a:rPr lang="es-ES" sz="1600" dirty="0">
              <a:solidFill>
                <a:schemeClr val="tx1"/>
              </a:solidFill>
              <a:latin typeface="Instrument Sans" pitchFamily="2" charset="0"/>
            </a:rPr>
            <a:t>No requiere de configuración adicional para un incremento de Almacenamiento de documentos (de acuerdo con la versión contratada)</a:t>
          </a:r>
          <a:endParaRPr lang="es-PE" sz="1600" dirty="0">
            <a:solidFill>
              <a:schemeClr val="tx1"/>
            </a:solidFill>
          </a:endParaRPr>
        </a:p>
      </dgm:t>
    </dgm:pt>
    <dgm:pt modelId="{49ABF1CA-6A55-467E-A799-D238A1DCB377}" type="parTrans" cxnId="{3AA1FB93-FAC0-47D7-A02C-EFB51C2788FA}">
      <dgm:prSet/>
      <dgm:spPr/>
      <dgm:t>
        <a:bodyPr/>
        <a:lstStyle/>
        <a:p>
          <a:pPr algn="just"/>
          <a:endParaRPr lang="es-PE" sz="1600"/>
        </a:p>
      </dgm:t>
    </dgm:pt>
    <dgm:pt modelId="{BFE369A4-B752-4D4B-AFE3-DE5C54F71BE2}" type="sibTrans" cxnId="{3AA1FB93-FAC0-47D7-A02C-EFB51C2788FA}">
      <dgm:prSet/>
      <dgm:spPr/>
      <dgm:t>
        <a:bodyPr/>
        <a:lstStyle/>
        <a:p>
          <a:pPr algn="just"/>
          <a:endParaRPr lang="es-PE" sz="1600"/>
        </a:p>
      </dgm:t>
    </dgm:pt>
    <dgm:pt modelId="{967A046B-65F5-40CF-9523-620A7E1B3870}">
      <dgm:prSet phldrT="[Texto]" custT="1"/>
      <dgm:spPr>
        <a:solidFill>
          <a:schemeClr val="accent2"/>
        </a:solidFill>
      </dgm:spPr>
      <dgm:t>
        <a:bodyPr/>
        <a:lstStyle/>
        <a:p>
          <a:pPr algn="just">
            <a:buFont typeface="Wingdings" panose="05000000000000000000" pitchFamily="2" charset="2"/>
            <a:buChar char="§"/>
          </a:pPr>
          <a:r>
            <a:rPr lang="es-ES" sz="1600">
              <a:solidFill>
                <a:srgbClr val="014A6F"/>
              </a:solidFill>
              <a:latin typeface="Instrument Sans" pitchFamily="2" charset="0"/>
            </a:rPr>
            <a:t>Flexibilidad de integrar adendas comerciales y/o propias</a:t>
          </a:r>
          <a:endParaRPr lang="es-PE" sz="1600" dirty="0">
            <a:solidFill>
              <a:srgbClr val="014A6F"/>
            </a:solidFill>
          </a:endParaRPr>
        </a:p>
      </dgm:t>
    </dgm:pt>
    <dgm:pt modelId="{FAAADB5C-930F-4215-9270-D9E14BACFDCB}" type="parTrans" cxnId="{1518BE7A-5F56-4441-8DFF-50955CFDCC1D}">
      <dgm:prSet/>
      <dgm:spPr/>
      <dgm:t>
        <a:bodyPr/>
        <a:lstStyle/>
        <a:p>
          <a:pPr algn="just"/>
          <a:endParaRPr lang="es-PE" sz="1600"/>
        </a:p>
      </dgm:t>
    </dgm:pt>
    <dgm:pt modelId="{D42FA47B-1FFE-466E-A874-BE9689311E6C}" type="sibTrans" cxnId="{1518BE7A-5F56-4441-8DFF-50955CFDCC1D}">
      <dgm:prSet/>
      <dgm:spPr/>
      <dgm:t>
        <a:bodyPr/>
        <a:lstStyle/>
        <a:p>
          <a:pPr algn="just"/>
          <a:endParaRPr lang="es-PE" sz="1600"/>
        </a:p>
      </dgm:t>
    </dgm:pt>
    <dgm:pt modelId="{DBEF0C9B-5530-4DD6-BB8F-188B29FA591A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just">
            <a:buFont typeface="Wingdings" panose="05000000000000000000" pitchFamily="2" charset="2"/>
            <a:buChar char="§"/>
          </a:pPr>
          <a:r>
            <a:rPr lang="es-ES" sz="1600" dirty="0">
              <a:solidFill>
                <a:srgbClr val="00B5CC"/>
              </a:solidFill>
              <a:latin typeface="Instrument Sans" pitchFamily="2" charset="0"/>
              <a:cs typeface="Outfit"/>
            </a:rPr>
            <a:t>Facilidad de consultar datos fiscales y/o datos comerciales integrados en la adenda</a:t>
          </a:r>
          <a:endParaRPr lang="es-PE" sz="1600" dirty="0">
            <a:solidFill>
              <a:srgbClr val="00B5CC"/>
            </a:solidFill>
          </a:endParaRPr>
        </a:p>
      </dgm:t>
    </dgm:pt>
    <dgm:pt modelId="{E132D998-5403-4E7B-9FF2-6E9A3CF46637}" type="parTrans" cxnId="{B6C6A686-B8CC-48B5-A724-CB72B16A36C3}">
      <dgm:prSet/>
      <dgm:spPr/>
      <dgm:t>
        <a:bodyPr/>
        <a:lstStyle/>
        <a:p>
          <a:pPr algn="just"/>
          <a:endParaRPr lang="es-PE" sz="1600"/>
        </a:p>
      </dgm:t>
    </dgm:pt>
    <dgm:pt modelId="{B4C7AE6E-A76A-42E5-BF75-DF7CAE666127}" type="sibTrans" cxnId="{B6C6A686-B8CC-48B5-A724-CB72B16A36C3}">
      <dgm:prSet/>
      <dgm:spPr/>
      <dgm:t>
        <a:bodyPr/>
        <a:lstStyle/>
        <a:p>
          <a:pPr algn="just"/>
          <a:endParaRPr lang="es-PE" sz="1600"/>
        </a:p>
      </dgm:t>
    </dgm:pt>
    <dgm:pt modelId="{7E184130-4D2B-47A9-88E5-B65A0DA19D90}" type="pres">
      <dgm:prSet presAssocID="{EE0215F4-D9B9-444A-958B-57E57577FC6B}" presName="Name0" presStyleCnt="0">
        <dgm:presLayoutVars>
          <dgm:dir/>
          <dgm:resizeHandles val="exact"/>
        </dgm:presLayoutVars>
      </dgm:prSet>
      <dgm:spPr/>
    </dgm:pt>
    <dgm:pt modelId="{8E832432-685A-4FB0-91BB-28955D2C83EE}" type="pres">
      <dgm:prSet presAssocID="{6C8BA430-CC58-4650-B373-2C00A64FF1CF}" presName="composite" presStyleCnt="0"/>
      <dgm:spPr/>
    </dgm:pt>
    <dgm:pt modelId="{293F768C-5C0E-440D-8F5C-0575FED7EE7F}" type="pres">
      <dgm:prSet presAssocID="{6C8BA430-CC58-4650-B373-2C00A64FF1CF}" presName="rect1" presStyleLbl="trAlignAcc1" presStyleIdx="0" presStyleCnt="6" custScaleX="123353">
        <dgm:presLayoutVars>
          <dgm:bulletEnabled val="1"/>
        </dgm:presLayoutVars>
      </dgm:prSet>
      <dgm:spPr/>
    </dgm:pt>
    <dgm:pt modelId="{7A09D87E-81F0-4566-B769-65C0EDA22DDB}" type="pres">
      <dgm:prSet presAssocID="{6C8BA430-CC58-4650-B373-2C00A64FF1CF}" presName="rect2" presStyleLbl="fgImgPlace1" presStyleIdx="0" presStyleCnt="6" custLinFactNeighborX="-53602"/>
      <dgm:spPr/>
    </dgm:pt>
    <dgm:pt modelId="{C2DB607D-65AE-4B12-AE15-B4BE6A7C6E20}" type="pres">
      <dgm:prSet presAssocID="{F4D521C4-708A-4389-9A69-61EE8B564F9F}" presName="sibTrans" presStyleCnt="0"/>
      <dgm:spPr/>
    </dgm:pt>
    <dgm:pt modelId="{649B3FB3-F45B-46CF-98BE-0D485CDE6EE2}" type="pres">
      <dgm:prSet presAssocID="{EBF073B9-96FA-491D-BC84-1F759ADD0AB4}" presName="composite" presStyleCnt="0"/>
      <dgm:spPr/>
    </dgm:pt>
    <dgm:pt modelId="{E7A8911F-B1AD-4CBB-8414-57E51A8E4A72}" type="pres">
      <dgm:prSet presAssocID="{EBF073B9-96FA-491D-BC84-1F759ADD0AB4}" presName="rect1" presStyleLbl="trAlignAcc1" presStyleIdx="1" presStyleCnt="6" custScaleX="123353">
        <dgm:presLayoutVars>
          <dgm:bulletEnabled val="1"/>
        </dgm:presLayoutVars>
      </dgm:prSet>
      <dgm:spPr/>
    </dgm:pt>
    <dgm:pt modelId="{622D432D-C859-4102-A64B-3A07D1000116}" type="pres">
      <dgm:prSet presAssocID="{EBF073B9-96FA-491D-BC84-1F759ADD0AB4}" presName="rect2" presStyleLbl="fgImgPlace1" presStyleIdx="1" presStyleCnt="6" custLinFactNeighborX="-53602"/>
      <dgm:spPr/>
    </dgm:pt>
    <dgm:pt modelId="{BE0C8835-02F3-436D-BF6F-89392947A0C4}" type="pres">
      <dgm:prSet presAssocID="{8FD47E31-AD74-4421-B33C-2B14A43ED981}" presName="sibTrans" presStyleCnt="0"/>
      <dgm:spPr/>
    </dgm:pt>
    <dgm:pt modelId="{CA6A16BB-CF4B-41E7-B4A6-1DAC2069783C}" type="pres">
      <dgm:prSet presAssocID="{8BF721D4-297A-4E2B-8D6E-D9D08C79A308}" presName="composite" presStyleCnt="0"/>
      <dgm:spPr/>
    </dgm:pt>
    <dgm:pt modelId="{64BE8888-488A-4531-A71F-35DF6BB3358A}" type="pres">
      <dgm:prSet presAssocID="{8BF721D4-297A-4E2B-8D6E-D9D08C79A308}" presName="rect1" presStyleLbl="trAlignAcc1" presStyleIdx="2" presStyleCnt="6" custScaleX="123353">
        <dgm:presLayoutVars>
          <dgm:bulletEnabled val="1"/>
        </dgm:presLayoutVars>
      </dgm:prSet>
      <dgm:spPr/>
    </dgm:pt>
    <dgm:pt modelId="{F31E268A-B137-46F8-BF07-F5D80D8854DB}" type="pres">
      <dgm:prSet presAssocID="{8BF721D4-297A-4E2B-8D6E-D9D08C79A308}" presName="rect2" presStyleLbl="fgImgPlace1" presStyleIdx="2" presStyleCnt="6" custLinFactNeighborX="-53602"/>
      <dgm:spPr/>
    </dgm:pt>
    <dgm:pt modelId="{4F580353-CE3E-4ADB-8EE5-8366D6D9C4AB}" type="pres">
      <dgm:prSet presAssocID="{E86CB4EA-5A6E-4505-B508-2C475DE1DFB7}" presName="sibTrans" presStyleCnt="0"/>
      <dgm:spPr/>
    </dgm:pt>
    <dgm:pt modelId="{AF410DBF-C28E-4885-B84A-1E4774C1310A}" type="pres">
      <dgm:prSet presAssocID="{87D5AB8B-1AC2-4769-B5DF-02485F021D25}" presName="composite" presStyleCnt="0"/>
      <dgm:spPr/>
    </dgm:pt>
    <dgm:pt modelId="{F53E9E94-7B0F-4911-AA82-FFF28C842399}" type="pres">
      <dgm:prSet presAssocID="{87D5AB8B-1AC2-4769-B5DF-02485F021D25}" presName="rect1" presStyleLbl="trAlignAcc1" presStyleIdx="3" presStyleCnt="6" custScaleX="123353">
        <dgm:presLayoutVars>
          <dgm:bulletEnabled val="1"/>
        </dgm:presLayoutVars>
      </dgm:prSet>
      <dgm:spPr/>
    </dgm:pt>
    <dgm:pt modelId="{EF43E60A-EEB8-4F0C-8477-EAB125B0E5D9}" type="pres">
      <dgm:prSet presAssocID="{87D5AB8B-1AC2-4769-B5DF-02485F021D25}" presName="rect2" presStyleLbl="fgImgPlace1" presStyleIdx="3" presStyleCnt="6" custLinFactNeighborX="-53602"/>
      <dgm:spPr/>
    </dgm:pt>
    <dgm:pt modelId="{A745ABE1-D418-4421-AA3B-CDB634DF17A1}" type="pres">
      <dgm:prSet presAssocID="{BFE369A4-B752-4D4B-AFE3-DE5C54F71BE2}" presName="sibTrans" presStyleCnt="0"/>
      <dgm:spPr/>
    </dgm:pt>
    <dgm:pt modelId="{03B74531-4642-4CF0-9414-31D00BD3013E}" type="pres">
      <dgm:prSet presAssocID="{967A046B-65F5-40CF-9523-620A7E1B3870}" presName="composite" presStyleCnt="0"/>
      <dgm:spPr/>
    </dgm:pt>
    <dgm:pt modelId="{A987CF99-7D4C-42F6-97E2-211E6EEC2865}" type="pres">
      <dgm:prSet presAssocID="{967A046B-65F5-40CF-9523-620A7E1B3870}" presName="rect1" presStyleLbl="trAlignAcc1" presStyleIdx="4" presStyleCnt="6" custScaleX="123353">
        <dgm:presLayoutVars>
          <dgm:bulletEnabled val="1"/>
        </dgm:presLayoutVars>
      </dgm:prSet>
      <dgm:spPr/>
    </dgm:pt>
    <dgm:pt modelId="{24D45519-9D01-452C-ACE1-7A926EAEFB48}" type="pres">
      <dgm:prSet presAssocID="{967A046B-65F5-40CF-9523-620A7E1B3870}" presName="rect2" presStyleLbl="fgImgPlace1" presStyleIdx="4" presStyleCnt="6" custLinFactNeighborX="-53602"/>
      <dgm:spPr/>
    </dgm:pt>
    <dgm:pt modelId="{AAF10A21-09B5-40DD-A5B6-374426AE8F41}" type="pres">
      <dgm:prSet presAssocID="{D42FA47B-1FFE-466E-A874-BE9689311E6C}" presName="sibTrans" presStyleCnt="0"/>
      <dgm:spPr/>
    </dgm:pt>
    <dgm:pt modelId="{D53F60A4-153A-4ECD-8EBA-420FAFE61B01}" type="pres">
      <dgm:prSet presAssocID="{DBEF0C9B-5530-4DD6-BB8F-188B29FA591A}" presName="composite" presStyleCnt="0"/>
      <dgm:spPr/>
    </dgm:pt>
    <dgm:pt modelId="{D5110E0B-0381-42B9-A50F-B3869A4D6422}" type="pres">
      <dgm:prSet presAssocID="{DBEF0C9B-5530-4DD6-BB8F-188B29FA591A}" presName="rect1" presStyleLbl="trAlignAcc1" presStyleIdx="5" presStyleCnt="6" custScaleX="123353">
        <dgm:presLayoutVars>
          <dgm:bulletEnabled val="1"/>
        </dgm:presLayoutVars>
      </dgm:prSet>
      <dgm:spPr/>
    </dgm:pt>
    <dgm:pt modelId="{4E5D0158-9B55-44E6-BFE0-1AF7CE145C26}" type="pres">
      <dgm:prSet presAssocID="{DBEF0C9B-5530-4DD6-BB8F-188B29FA591A}" presName="rect2" presStyleLbl="fgImgPlace1" presStyleIdx="5" presStyleCnt="6" custLinFactNeighborX="-53602"/>
      <dgm:spPr/>
    </dgm:pt>
  </dgm:ptLst>
  <dgm:cxnLst>
    <dgm:cxn modelId="{CD3E9F0C-CC1C-4251-95A3-A2B3BAD83482}" type="presOf" srcId="{6C8BA430-CC58-4650-B373-2C00A64FF1CF}" destId="{293F768C-5C0E-440D-8F5C-0575FED7EE7F}" srcOrd="0" destOrd="0" presId="urn:microsoft.com/office/officeart/2008/layout/PictureStrips"/>
    <dgm:cxn modelId="{9C8C5C2D-BE2C-4976-8165-0E3E2E27192D}" type="presOf" srcId="{8BF721D4-297A-4E2B-8D6E-D9D08C79A308}" destId="{64BE8888-488A-4531-A71F-35DF6BB3358A}" srcOrd="0" destOrd="0" presId="urn:microsoft.com/office/officeart/2008/layout/PictureStrips"/>
    <dgm:cxn modelId="{5F972641-11AE-45F8-B26A-7B09B8888050}" srcId="{EE0215F4-D9B9-444A-958B-57E57577FC6B}" destId="{EBF073B9-96FA-491D-BC84-1F759ADD0AB4}" srcOrd="1" destOrd="0" parTransId="{05CDC5CF-6130-4D06-8DED-1CA7A0A6132E}" sibTransId="{8FD47E31-AD74-4421-B33C-2B14A43ED981}"/>
    <dgm:cxn modelId="{F97B5D50-1E18-4133-9CBE-97DB978A8E88}" type="presOf" srcId="{967A046B-65F5-40CF-9523-620A7E1B3870}" destId="{A987CF99-7D4C-42F6-97E2-211E6EEC2865}" srcOrd="0" destOrd="0" presId="urn:microsoft.com/office/officeart/2008/layout/PictureStrips"/>
    <dgm:cxn modelId="{1518BE7A-5F56-4441-8DFF-50955CFDCC1D}" srcId="{EE0215F4-D9B9-444A-958B-57E57577FC6B}" destId="{967A046B-65F5-40CF-9523-620A7E1B3870}" srcOrd="4" destOrd="0" parTransId="{FAAADB5C-930F-4215-9270-D9E14BACFDCB}" sibTransId="{D42FA47B-1FFE-466E-A874-BE9689311E6C}"/>
    <dgm:cxn modelId="{B6C6A686-B8CC-48B5-A724-CB72B16A36C3}" srcId="{EE0215F4-D9B9-444A-958B-57E57577FC6B}" destId="{DBEF0C9B-5530-4DD6-BB8F-188B29FA591A}" srcOrd="5" destOrd="0" parTransId="{E132D998-5403-4E7B-9FF2-6E9A3CF46637}" sibTransId="{B4C7AE6E-A76A-42E5-BF75-DF7CAE666127}"/>
    <dgm:cxn modelId="{3AA1FB93-FAC0-47D7-A02C-EFB51C2788FA}" srcId="{EE0215F4-D9B9-444A-958B-57E57577FC6B}" destId="{87D5AB8B-1AC2-4769-B5DF-02485F021D25}" srcOrd="3" destOrd="0" parTransId="{49ABF1CA-6A55-467E-A799-D238A1DCB377}" sibTransId="{BFE369A4-B752-4D4B-AFE3-DE5C54F71BE2}"/>
    <dgm:cxn modelId="{272B3099-2950-423C-AAB9-CB3581113576}" type="presOf" srcId="{EE0215F4-D9B9-444A-958B-57E57577FC6B}" destId="{7E184130-4D2B-47A9-88E5-B65A0DA19D90}" srcOrd="0" destOrd="0" presId="urn:microsoft.com/office/officeart/2008/layout/PictureStrips"/>
    <dgm:cxn modelId="{E4DCA7A8-9641-4B41-9288-D86589B2DE5F}" srcId="{EE0215F4-D9B9-444A-958B-57E57577FC6B}" destId="{8BF721D4-297A-4E2B-8D6E-D9D08C79A308}" srcOrd="2" destOrd="0" parTransId="{393AE4F0-9EAC-4790-A37B-776786F9BB56}" sibTransId="{E86CB4EA-5A6E-4505-B508-2C475DE1DFB7}"/>
    <dgm:cxn modelId="{9292CAC7-8302-441C-9D42-4002B0C4487B}" type="presOf" srcId="{EBF073B9-96FA-491D-BC84-1F759ADD0AB4}" destId="{E7A8911F-B1AD-4CBB-8414-57E51A8E4A72}" srcOrd="0" destOrd="0" presId="urn:microsoft.com/office/officeart/2008/layout/PictureStrips"/>
    <dgm:cxn modelId="{321FFDC9-C39B-47C2-86A0-B336CAB3ACA6}" srcId="{EE0215F4-D9B9-444A-958B-57E57577FC6B}" destId="{6C8BA430-CC58-4650-B373-2C00A64FF1CF}" srcOrd="0" destOrd="0" parTransId="{80D8B10E-F033-4CAF-906A-411B776B4F6A}" sibTransId="{F4D521C4-708A-4389-9A69-61EE8B564F9F}"/>
    <dgm:cxn modelId="{EB7B6FD2-7D5D-4082-951C-684E60DDBEAD}" type="presOf" srcId="{DBEF0C9B-5530-4DD6-BB8F-188B29FA591A}" destId="{D5110E0B-0381-42B9-A50F-B3869A4D6422}" srcOrd="0" destOrd="0" presId="urn:microsoft.com/office/officeart/2008/layout/PictureStrips"/>
    <dgm:cxn modelId="{9BAF1CE9-7E9B-4786-A455-B85424373035}" type="presOf" srcId="{87D5AB8B-1AC2-4769-B5DF-02485F021D25}" destId="{F53E9E94-7B0F-4911-AA82-FFF28C842399}" srcOrd="0" destOrd="0" presId="urn:microsoft.com/office/officeart/2008/layout/PictureStrips"/>
    <dgm:cxn modelId="{6D71F3EB-AB94-476E-BBC7-18471A5221F1}" type="presParOf" srcId="{7E184130-4D2B-47A9-88E5-B65A0DA19D90}" destId="{8E832432-685A-4FB0-91BB-28955D2C83EE}" srcOrd="0" destOrd="0" presId="urn:microsoft.com/office/officeart/2008/layout/PictureStrips"/>
    <dgm:cxn modelId="{97660C27-469F-473D-81E1-024C9AEF121C}" type="presParOf" srcId="{8E832432-685A-4FB0-91BB-28955D2C83EE}" destId="{293F768C-5C0E-440D-8F5C-0575FED7EE7F}" srcOrd="0" destOrd="0" presId="urn:microsoft.com/office/officeart/2008/layout/PictureStrips"/>
    <dgm:cxn modelId="{D7FB18F8-1D1B-43C5-93E3-2F08C6F8514F}" type="presParOf" srcId="{8E832432-685A-4FB0-91BB-28955D2C83EE}" destId="{7A09D87E-81F0-4566-B769-65C0EDA22DDB}" srcOrd="1" destOrd="0" presId="urn:microsoft.com/office/officeart/2008/layout/PictureStrips"/>
    <dgm:cxn modelId="{294E9C85-1A1B-430B-B02E-6F99A4324C7A}" type="presParOf" srcId="{7E184130-4D2B-47A9-88E5-B65A0DA19D90}" destId="{C2DB607D-65AE-4B12-AE15-B4BE6A7C6E20}" srcOrd="1" destOrd="0" presId="urn:microsoft.com/office/officeart/2008/layout/PictureStrips"/>
    <dgm:cxn modelId="{E596B3F6-40A5-436D-93CE-A7188DEEC5CC}" type="presParOf" srcId="{7E184130-4D2B-47A9-88E5-B65A0DA19D90}" destId="{649B3FB3-F45B-46CF-98BE-0D485CDE6EE2}" srcOrd="2" destOrd="0" presId="urn:microsoft.com/office/officeart/2008/layout/PictureStrips"/>
    <dgm:cxn modelId="{12CC7EBD-4B31-4A87-AF5B-4FBB9BE9E75C}" type="presParOf" srcId="{649B3FB3-F45B-46CF-98BE-0D485CDE6EE2}" destId="{E7A8911F-B1AD-4CBB-8414-57E51A8E4A72}" srcOrd="0" destOrd="0" presId="urn:microsoft.com/office/officeart/2008/layout/PictureStrips"/>
    <dgm:cxn modelId="{6E5CF600-631F-424F-B643-F3EA3D32874D}" type="presParOf" srcId="{649B3FB3-F45B-46CF-98BE-0D485CDE6EE2}" destId="{622D432D-C859-4102-A64B-3A07D1000116}" srcOrd="1" destOrd="0" presId="urn:microsoft.com/office/officeart/2008/layout/PictureStrips"/>
    <dgm:cxn modelId="{8879F30D-440F-4503-95A2-39F17EBFC54B}" type="presParOf" srcId="{7E184130-4D2B-47A9-88E5-B65A0DA19D90}" destId="{BE0C8835-02F3-436D-BF6F-89392947A0C4}" srcOrd="3" destOrd="0" presId="urn:microsoft.com/office/officeart/2008/layout/PictureStrips"/>
    <dgm:cxn modelId="{AE3C0602-B735-47D2-8D1C-D5B4E19F9DE5}" type="presParOf" srcId="{7E184130-4D2B-47A9-88E5-B65A0DA19D90}" destId="{CA6A16BB-CF4B-41E7-B4A6-1DAC2069783C}" srcOrd="4" destOrd="0" presId="urn:microsoft.com/office/officeart/2008/layout/PictureStrips"/>
    <dgm:cxn modelId="{F95DC36D-5773-4920-8549-82B13100B233}" type="presParOf" srcId="{CA6A16BB-CF4B-41E7-B4A6-1DAC2069783C}" destId="{64BE8888-488A-4531-A71F-35DF6BB3358A}" srcOrd="0" destOrd="0" presId="urn:microsoft.com/office/officeart/2008/layout/PictureStrips"/>
    <dgm:cxn modelId="{5471E3A0-AEA9-45C5-B8D2-7BC9C48DD817}" type="presParOf" srcId="{CA6A16BB-CF4B-41E7-B4A6-1DAC2069783C}" destId="{F31E268A-B137-46F8-BF07-F5D80D8854DB}" srcOrd="1" destOrd="0" presId="urn:microsoft.com/office/officeart/2008/layout/PictureStrips"/>
    <dgm:cxn modelId="{9F06ED25-9A33-4EFE-A431-8B37771AB4EE}" type="presParOf" srcId="{7E184130-4D2B-47A9-88E5-B65A0DA19D90}" destId="{4F580353-CE3E-4ADB-8EE5-8366D6D9C4AB}" srcOrd="5" destOrd="0" presId="urn:microsoft.com/office/officeart/2008/layout/PictureStrips"/>
    <dgm:cxn modelId="{8E47B23B-042A-4015-80F2-5A54E1DA05CE}" type="presParOf" srcId="{7E184130-4D2B-47A9-88E5-B65A0DA19D90}" destId="{AF410DBF-C28E-4885-B84A-1E4774C1310A}" srcOrd="6" destOrd="0" presId="urn:microsoft.com/office/officeart/2008/layout/PictureStrips"/>
    <dgm:cxn modelId="{6158C3BD-7410-47D3-AE18-5B7898A39F22}" type="presParOf" srcId="{AF410DBF-C28E-4885-B84A-1E4774C1310A}" destId="{F53E9E94-7B0F-4911-AA82-FFF28C842399}" srcOrd="0" destOrd="0" presId="urn:microsoft.com/office/officeart/2008/layout/PictureStrips"/>
    <dgm:cxn modelId="{F7E4C76A-6FEE-48C2-9265-77848C76CA2A}" type="presParOf" srcId="{AF410DBF-C28E-4885-B84A-1E4774C1310A}" destId="{EF43E60A-EEB8-4F0C-8477-EAB125B0E5D9}" srcOrd="1" destOrd="0" presId="urn:microsoft.com/office/officeart/2008/layout/PictureStrips"/>
    <dgm:cxn modelId="{DB02D260-9FDB-40C8-B432-AD4876BA1FEA}" type="presParOf" srcId="{7E184130-4D2B-47A9-88E5-B65A0DA19D90}" destId="{A745ABE1-D418-4421-AA3B-CDB634DF17A1}" srcOrd="7" destOrd="0" presId="urn:microsoft.com/office/officeart/2008/layout/PictureStrips"/>
    <dgm:cxn modelId="{B346D2F5-56EC-4DD0-9F3D-7BF2D2DCD11F}" type="presParOf" srcId="{7E184130-4D2B-47A9-88E5-B65A0DA19D90}" destId="{03B74531-4642-4CF0-9414-31D00BD3013E}" srcOrd="8" destOrd="0" presId="urn:microsoft.com/office/officeart/2008/layout/PictureStrips"/>
    <dgm:cxn modelId="{57B8D303-A007-41C1-A3A7-7A220BDE35B4}" type="presParOf" srcId="{03B74531-4642-4CF0-9414-31D00BD3013E}" destId="{A987CF99-7D4C-42F6-97E2-211E6EEC2865}" srcOrd="0" destOrd="0" presId="urn:microsoft.com/office/officeart/2008/layout/PictureStrips"/>
    <dgm:cxn modelId="{93159AD1-6CC2-4838-BDE1-11B46648F559}" type="presParOf" srcId="{03B74531-4642-4CF0-9414-31D00BD3013E}" destId="{24D45519-9D01-452C-ACE1-7A926EAEFB48}" srcOrd="1" destOrd="0" presId="urn:microsoft.com/office/officeart/2008/layout/PictureStrips"/>
    <dgm:cxn modelId="{57D05A98-14CE-4C5E-BE71-32527B7783B5}" type="presParOf" srcId="{7E184130-4D2B-47A9-88E5-B65A0DA19D90}" destId="{AAF10A21-09B5-40DD-A5B6-374426AE8F41}" srcOrd="9" destOrd="0" presId="urn:microsoft.com/office/officeart/2008/layout/PictureStrips"/>
    <dgm:cxn modelId="{1B75FE76-AC05-4959-8927-87BC1FCBAFB2}" type="presParOf" srcId="{7E184130-4D2B-47A9-88E5-B65A0DA19D90}" destId="{D53F60A4-153A-4ECD-8EBA-420FAFE61B01}" srcOrd="10" destOrd="0" presId="urn:microsoft.com/office/officeart/2008/layout/PictureStrips"/>
    <dgm:cxn modelId="{95C17EC4-5F69-45C7-975A-3969318EE3CF}" type="presParOf" srcId="{D53F60A4-153A-4ECD-8EBA-420FAFE61B01}" destId="{D5110E0B-0381-42B9-A50F-B3869A4D6422}" srcOrd="0" destOrd="0" presId="urn:microsoft.com/office/officeart/2008/layout/PictureStrips"/>
    <dgm:cxn modelId="{6C8BBD7A-99B2-4302-964D-ABEFD1EA8EA2}" type="presParOf" srcId="{D53F60A4-153A-4ECD-8EBA-420FAFE61B01}" destId="{4E5D0158-9B55-44E6-BFE0-1AF7CE145C2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F768C-5C0E-440D-8F5C-0575FED7EE7F}">
      <dsp:nvSpPr>
        <dsp:cNvPr id="0" name=""/>
        <dsp:cNvSpPr/>
      </dsp:nvSpPr>
      <dsp:spPr>
        <a:xfrm>
          <a:off x="970321" y="189136"/>
          <a:ext cx="4728402" cy="1197883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367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kern="1200">
              <a:solidFill>
                <a:srgbClr val="014A6F"/>
              </a:solidFill>
              <a:latin typeface="Instrument Sans" pitchFamily="2" charset="0"/>
            </a:rPr>
            <a:t>Integración con otros sistemas de ESTELA</a:t>
          </a:r>
          <a:endParaRPr lang="es-PE" sz="1600" kern="1200" dirty="0">
            <a:solidFill>
              <a:srgbClr val="014A6F"/>
            </a:solidFill>
          </a:endParaRPr>
        </a:p>
      </dsp:txBody>
      <dsp:txXfrm>
        <a:off x="970321" y="189136"/>
        <a:ext cx="4728402" cy="1197883"/>
      </dsp:txXfrm>
    </dsp:sp>
    <dsp:sp modelId="{7A09D87E-81F0-4566-B769-65C0EDA22DDB}">
      <dsp:nvSpPr>
        <dsp:cNvPr id="0" name=""/>
        <dsp:cNvSpPr/>
      </dsp:nvSpPr>
      <dsp:spPr>
        <a:xfrm>
          <a:off x="808727" y="16108"/>
          <a:ext cx="838518" cy="1257778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8911F-B1AD-4CBB-8414-57E51A8E4A72}">
      <dsp:nvSpPr>
        <dsp:cNvPr id="0" name=""/>
        <dsp:cNvSpPr/>
      </dsp:nvSpPr>
      <dsp:spPr>
        <a:xfrm>
          <a:off x="5851494" y="189136"/>
          <a:ext cx="4728402" cy="1197883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367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kern="1200" dirty="0">
              <a:solidFill>
                <a:schemeClr val="tx1"/>
              </a:solidFill>
              <a:latin typeface="Instrument Sans" pitchFamily="2" charset="0"/>
            </a:rPr>
            <a:t>Almacenamiento en Plataformas SAS, totalmente en Microsoft Azure para una alta disponibilidad</a:t>
          </a:r>
          <a:endParaRPr lang="es-PE" sz="1600" kern="1200" dirty="0">
            <a:solidFill>
              <a:schemeClr val="tx1"/>
            </a:solidFill>
          </a:endParaRPr>
        </a:p>
      </dsp:txBody>
      <dsp:txXfrm>
        <a:off x="5851494" y="189136"/>
        <a:ext cx="4728402" cy="1197883"/>
      </dsp:txXfrm>
    </dsp:sp>
    <dsp:sp modelId="{622D432D-C859-4102-A64B-3A07D1000116}">
      <dsp:nvSpPr>
        <dsp:cNvPr id="0" name=""/>
        <dsp:cNvSpPr/>
      </dsp:nvSpPr>
      <dsp:spPr>
        <a:xfrm>
          <a:off x="5689900" y="16108"/>
          <a:ext cx="838518" cy="1257778"/>
        </a:xfrm>
        <a:prstGeom prst="rect">
          <a:avLst/>
        </a:prstGeom>
        <a:solidFill>
          <a:schemeClr val="accent2">
            <a:tint val="50000"/>
            <a:hueOff val="514250"/>
            <a:satOff val="-12788"/>
            <a:lumOff val="-24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E8888-488A-4531-A71F-35DF6BB3358A}">
      <dsp:nvSpPr>
        <dsp:cNvPr id="0" name=""/>
        <dsp:cNvSpPr/>
      </dsp:nvSpPr>
      <dsp:spPr>
        <a:xfrm>
          <a:off x="970321" y="1697139"/>
          <a:ext cx="4728402" cy="1197883"/>
        </a:xfrm>
        <a:prstGeom prst="rect">
          <a:avLst/>
        </a:prstGeom>
        <a:solidFill>
          <a:srgbClr val="014A6F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367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kern="1200" dirty="0">
              <a:solidFill>
                <a:schemeClr val="tx1"/>
              </a:solidFill>
              <a:latin typeface="Instrument Sans" pitchFamily="2" charset="0"/>
            </a:rPr>
            <a:t>Posibilidad de almacenamiento elástico  con oportunidad de crecimiento</a:t>
          </a:r>
          <a:endParaRPr lang="es-PE" sz="1600" kern="1200" dirty="0">
            <a:solidFill>
              <a:schemeClr val="tx1"/>
            </a:solidFill>
          </a:endParaRPr>
        </a:p>
      </dsp:txBody>
      <dsp:txXfrm>
        <a:off x="970321" y="1697139"/>
        <a:ext cx="4728402" cy="1197883"/>
      </dsp:txXfrm>
    </dsp:sp>
    <dsp:sp modelId="{F31E268A-B137-46F8-BF07-F5D80D8854DB}">
      <dsp:nvSpPr>
        <dsp:cNvPr id="0" name=""/>
        <dsp:cNvSpPr/>
      </dsp:nvSpPr>
      <dsp:spPr>
        <a:xfrm>
          <a:off x="808727" y="1524111"/>
          <a:ext cx="838518" cy="1257778"/>
        </a:xfrm>
        <a:prstGeom prst="rect">
          <a:avLst/>
        </a:prstGeom>
        <a:solidFill>
          <a:schemeClr val="accent2">
            <a:tint val="50000"/>
            <a:hueOff val="1028501"/>
            <a:satOff val="-25577"/>
            <a:lumOff val="-49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E9E94-7B0F-4911-AA82-FFF28C842399}">
      <dsp:nvSpPr>
        <dsp:cNvPr id="0" name=""/>
        <dsp:cNvSpPr/>
      </dsp:nvSpPr>
      <dsp:spPr>
        <a:xfrm>
          <a:off x="5851494" y="1697139"/>
          <a:ext cx="4728402" cy="1197883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367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kern="1200" dirty="0">
              <a:solidFill>
                <a:schemeClr val="tx1"/>
              </a:solidFill>
              <a:latin typeface="Instrument Sans" pitchFamily="2" charset="0"/>
            </a:rPr>
            <a:t>No requiere de configuración adicional para un incremento de Almacenamiento de documentos (de acuerdo con la versión contratada)</a:t>
          </a:r>
          <a:endParaRPr lang="es-PE" sz="1600" kern="1200" dirty="0">
            <a:solidFill>
              <a:schemeClr val="tx1"/>
            </a:solidFill>
          </a:endParaRPr>
        </a:p>
      </dsp:txBody>
      <dsp:txXfrm>
        <a:off x="5851494" y="1697139"/>
        <a:ext cx="4728402" cy="1197883"/>
      </dsp:txXfrm>
    </dsp:sp>
    <dsp:sp modelId="{EF43E60A-EEB8-4F0C-8477-EAB125B0E5D9}">
      <dsp:nvSpPr>
        <dsp:cNvPr id="0" name=""/>
        <dsp:cNvSpPr/>
      </dsp:nvSpPr>
      <dsp:spPr>
        <a:xfrm>
          <a:off x="5689900" y="1524111"/>
          <a:ext cx="838518" cy="1257778"/>
        </a:xfrm>
        <a:prstGeom prst="rect">
          <a:avLst/>
        </a:prstGeom>
        <a:solidFill>
          <a:schemeClr val="accent2">
            <a:tint val="50000"/>
            <a:hueOff val="1542751"/>
            <a:satOff val="-38365"/>
            <a:lumOff val="-74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7CF99-7D4C-42F6-97E2-211E6EEC2865}">
      <dsp:nvSpPr>
        <dsp:cNvPr id="0" name=""/>
        <dsp:cNvSpPr/>
      </dsp:nvSpPr>
      <dsp:spPr>
        <a:xfrm>
          <a:off x="970321" y="3205142"/>
          <a:ext cx="4728402" cy="119788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367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kern="1200">
              <a:solidFill>
                <a:srgbClr val="014A6F"/>
              </a:solidFill>
              <a:latin typeface="Instrument Sans" pitchFamily="2" charset="0"/>
            </a:rPr>
            <a:t>Flexibilidad de integrar adendas comerciales y/o propias</a:t>
          </a:r>
          <a:endParaRPr lang="es-PE" sz="1600" kern="1200" dirty="0">
            <a:solidFill>
              <a:srgbClr val="014A6F"/>
            </a:solidFill>
          </a:endParaRPr>
        </a:p>
      </dsp:txBody>
      <dsp:txXfrm>
        <a:off x="970321" y="3205142"/>
        <a:ext cx="4728402" cy="1197883"/>
      </dsp:txXfrm>
    </dsp:sp>
    <dsp:sp modelId="{24D45519-9D01-452C-ACE1-7A926EAEFB48}">
      <dsp:nvSpPr>
        <dsp:cNvPr id="0" name=""/>
        <dsp:cNvSpPr/>
      </dsp:nvSpPr>
      <dsp:spPr>
        <a:xfrm>
          <a:off x="808727" y="3032114"/>
          <a:ext cx="838518" cy="1257778"/>
        </a:xfrm>
        <a:prstGeom prst="rect">
          <a:avLst/>
        </a:prstGeom>
        <a:solidFill>
          <a:schemeClr val="accent2">
            <a:tint val="50000"/>
            <a:hueOff val="2057001"/>
            <a:satOff val="-51154"/>
            <a:lumOff val="-99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10E0B-0381-42B9-A50F-B3869A4D6422}">
      <dsp:nvSpPr>
        <dsp:cNvPr id="0" name=""/>
        <dsp:cNvSpPr/>
      </dsp:nvSpPr>
      <dsp:spPr>
        <a:xfrm>
          <a:off x="5851494" y="3205142"/>
          <a:ext cx="4728402" cy="119788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367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kern="1200" dirty="0">
              <a:solidFill>
                <a:srgbClr val="00B5CC"/>
              </a:solidFill>
              <a:latin typeface="Instrument Sans" pitchFamily="2" charset="0"/>
              <a:cs typeface="Outfit"/>
            </a:rPr>
            <a:t>Facilidad de consultar datos fiscales y/o datos comerciales integrados en la adenda</a:t>
          </a:r>
          <a:endParaRPr lang="es-PE" sz="1600" kern="1200" dirty="0">
            <a:solidFill>
              <a:srgbClr val="00B5CC"/>
            </a:solidFill>
          </a:endParaRPr>
        </a:p>
      </dsp:txBody>
      <dsp:txXfrm>
        <a:off x="5851494" y="3205142"/>
        <a:ext cx="4728402" cy="1197883"/>
      </dsp:txXfrm>
    </dsp:sp>
    <dsp:sp modelId="{4E5D0158-9B55-44E6-BFE0-1AF7CE145C26}">
      <dsp:nvSpPr>
        <dsp:cNvPr id="0" name=""/>
        <dsp:cNvSpPr/>
      </dsp:nvSpPr>
      <dsp:spPr>
        <a:xfrm>
          <a:off x="5689900" y="3032114"/>
          <a:ext cx="838518" cy="1257778"/>
        </a:xfrm>
        <a:prstGeom prst="rect">
          <a:avLst/>
        </a:prstGeom>
        <a:solidFill>
          <a:schemeClr val="accent2">
            <a:tint val="50000"/>
            <a:hueOff val="2571251"/>
            <a:satOff val="-63942"/>
            <a:lumOff val="-124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C9F6B49-349B-46F6-C208-F3C666B22B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588556-67B0-595A-E569-6BBD9D9E7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0B669-BCAD-AB48-BA6D-C1557CC6040C}" type="datetimeFigureOut">
              <a:rPr lang="es-CL" smtClean="0"/>
              <a:t>05-08-2024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A47E07-9319-6AFA-F3C9-ABD42C5574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104525-5794-564A-295F-11240CE21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AA07-F5FA-4943-A01A-B71E144918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549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EF29-B15A-0D4C-9BB9-93F255062492}" type="datetimeFigureOut">
              <a:rPr lang="es-CL" smtClean="0"/>
              <a:t>05-08-2024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7D8BA-BBDB-8E47-A5A9-D1AD49012A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4199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091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c89c61cbac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2c89c61cbac_0_7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PAC (México)= Proveedor Autorizado de Certificación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PT (Colombia) = Proveedor Tecnológico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PSE (Perú) = </a:t>
            </a:r>
            <a:r>
              <a:rPr lang="es-ES" b="0" i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Proveedor de Servicios Electrónicos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0" i="0">
                <a:solidFill>
                  <a:srgbClr val="F86D07"/>
                </a:solidFill>
                <a:latin typeface="Raleway"/>
                <a:ea typeface="Raleway"/>
                <a:cs typeface="Raleway"/>
                <a:sym typeface="Raleway"/>
              </a:rPr>
              <a:t>PAC (Panamá)= Proveedores Autorizados Calificados</a:t>
            </a:r>
            <a:endParaRPr/>
          </a:p>
        </p:txBody>
      </p:sp>
      <p:sp>
        <p:nvSpPr>
          <p:cNvPr id="454" name="Google Shape;454;g2c89c61cbac_0_7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59129987a7_4_2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g259129987a7_4_2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1299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7245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380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6026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9546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2785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233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2918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073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903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000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6333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5574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09860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52098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594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8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74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74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62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45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04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58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6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4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60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85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8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3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058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33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4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09860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52098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6_Portadilla interior sin fotografía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89c61cbac_0_10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c89c61cbac_0_1050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00" cy="1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2c89c61cbac_0_1050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2c89c61cbac_0_1050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2c89c61cbac_0_1050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158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>
  <p:cSld name="16_Título y tabla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320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 1">
  <p:cSld name="6_Diapositiva de título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c89c61cbac_0_1817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g2c89c61cbac_0_1817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g2c89c61cbac_0_1817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975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07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ítulo grafico">
  <p:cSld name="15_Título grafic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>
            <a:spLocks noGrp="1"/>
          </p:cNvSpPr>
          <p:nvPr>
            <p:ph type="chart" idx="2"/>
          </p:nvPr>
        </p:nvSpPr>
        <p:spPr>
          <a:xfrm>
            <a:off x="457200" y="1282390"/>
            <a:ext cx="11262732" cy="516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3" name="Google Shape;33;p50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body" idx="3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body" idx="4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241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21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7_Portadilla interior sin fotografía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9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51" cy="15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9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51" cy="200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9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349" cy="40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9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55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87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00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30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80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86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3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315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205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827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252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77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560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46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279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17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6574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64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69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33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970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87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17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798408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932528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 dirty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2735769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8862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8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5" r:id="rId3"/>
    <p:sldLayoutId id="2147483862" r:id="rId4"/>
    <p:sldLayoutId id="2147483673" r:id="rId5"/>
    <p:sldLayoutId id="2147483863" r:id="rId6"/>
    <p:sldLayoutId id="2147483650" r:id="rId7"/>
    <p:sldLayoutId id="2147483670" r:id="rId8"/>
    <p:sldLayoutId id="2147483674" r:id="rId9"/>
    <p:sldLayoutId id="2147483651" r:id="rId10"/>
    <p:sldLayoutId id="2147483672" r:id="rId11"/>
    <p:sldLayoutId id="2147483675" r:id="rId12"/>
    <p:sldLayoutId id="2147483676" r:id="rId13"/>
    <p:sldLayoutId id="2147483653" r:id="rId14"/>
    <p:sldLayoutId id="2147483668" r:id="rId15"/>
    <p:sldLayoutId id="2147483661" r:id="rId16"/>
    <p:sldLayoutId id="2147483667" r:id="rId17"/>
    <p:sldLayoutId id="2147483654" r:id="rId18"/>
    <p:sldLayoutId id="2147483662" r:id="rId19"/>
    <p:sldLayoutId id="2147483663" r:id="rId20"/>
    <p:sldLayoutId id="2147483664" r:id="rId21"/>
    <p:sldLayoutId id="2147483666" r:id="rId22"/>
    <p:sldLayoutId id="2147483656" r:id="rId23"/>
    <p:sldLayoutId id="2147483660" r:id="rId24"/>
    <p:sldLayoutId id="2147483669" r:id="rId25"/>
    <p:sldLayoutId id="2147483655" r:id="rId26"/>
    <p:sldLayoutId id="2147483657" r:id="rId27"/>
    <p:sldLayoutId id="2147483677" r:id="rId28"/>
    <p:sldLayoutId id="2147483678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680" r:id="rId28"/>
    <p:sldLayoutId id="2147483681" r:id="rId29"/>
    <p:sldLayoutId id="2147483744" r:id="rId30"/>
    <p:sldLayoutId id="2147483745" r:id="rId31"/>
    <p:sldLayoutId id="2147483832" r:id="rId32"/>
    <p:sldLayoutId id="2147483833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033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  <p:sldLayoutId id="2147483887" r:id="rId22"/>
    <p:sldLayoutId id="2147483888" r:id="rId23"/>
    <p:sldLayoutId id="2147483889" r:id="rId24"/>
    <p:sldLayoutId id="2147483890" r:id="rId25"/>
    <p:sldLayoutId id="2147483891" r:id="rId26"/>
    <p:sldLayoutId id="2147483892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28.png"/><Relationship Id="rId21" Type="http://schemas.openxmlformats.org/officeDocument/2006/relationships/image" Target="../media/image60.sv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6.svg"/><Relationship Id="rId2" Type="http://schemas.openxmlformats.org/officeDocument/2006/relationships/image" Target="../media/image23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svg"/><Relationship Id="rId10" Type="http://schemas.openxmlformats.org/officeDocument/2006/relationships/image" Target="../media/image49.svg"/><Relationship Id="rId19" Type="http://schemas.openxmlformats.org/officeDocument/2006/relationships/image" Target="../media/image58.svg"/><Relationship Id="rId4" Type="http://schemas.openxmlformats.org/officeDocument/2006/relationships/image" Target="../media/image19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>
                <a:latin typeface="+mj-lt"/>
              </a:rPr>
              <a:t>Bóveda Fiscal Estela</a:t>
            </a:r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C18A010-6095-8F3A-5D6E-1B38081B78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570538"/>
            <a:ext cx="722760" cy="8487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2000" dirty="0">
                <a:latin typeface="+mj-lt"/>
              </a:rPr>
              <a:t>Para prevenir sanciones  fiscales por diferencias de </a:t>
            </a:r>
            <a:r>
              <a:rPr lang="es-ES" sz="2000" dirty="0" err="1">
                <a:latin typeface="+mj-lt"/>
              </a:rPr>
              <a:t>CFDI´s</a:t>
            </a:r>
            <a:r>
              <a:rPr lang="es-ES" sz="2000" dirty="0">
                <a:latin typeface="+mj-lt"/>
              </a:rPr>
              <a:t>  con el SAT</a:t>
            </a:r>
          </a:p>
          <a:p>
            <a:endParaRPr lang="es-E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98C9935D-DC97-4312-2A98-3490515C889A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Puntos Fuertes y Diferenciadores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102AE747-25C8-7098-B64F-B5D544074BF9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Instrument Sans"/>
                <a:cs typeface="Instrument Sans"/>
                <a:sym typeface="Instrument Sans"/>
              </a:rPr>
              <a:t>¿QUÉ OFRECEMOS?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B8573C9-1982-6932-265F-88955EABD483}"/>
              </a:ext>
            </a:extLst>
          </p:cNvPr>
          <p:cNvGrpSpPr/>
          <p:nvPr/>
        </p:nvGrpSpPr>
        <p:grpSpPr>
          <a:xfrm>
            <a:off x="444321" y="1662273"/>
            <a:ext cx="11550218" cy="4419135"/>
            <a:chOff x="444321" y="1662273"/>
            <a:chExt cx="11550218" cy="4419135"/>
          </a:xfrm>
        </p:grpSpPr>
        <p:graphicFrame>
          <p:nvGraphicFramePr>
            <p:cNvPr id="17" name="Diagrama 16">
              <a:extLst>
                <a:ext uri="{FF2B5EF4-FFF2-40B4-BE49-F238E27FC236}">
                  <a16:creationId xmlns:a16="http://schemas.microsoft.com/office/drawing/2014/main" id="{AC98ABC0-9053-7D6C-85A5-C85DF346646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35049376"/>
                </p:ext>
              </p:extLst>
            </p:nvPr>
          </p:nvGraphicFramePr>
          <p:xfrm>
            <a:off x="444321" y="1662273"/>
            <a:ext cx="11550218" cy="44191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0ABCF5E6-BFE8-64AD-B830-D0B3CA195F0D}"/>
                </a:ext>
              </a:extLst>
            </p:cNvPr>
            <p:cNvSpPr/>
            <p:nvPr/>
          </p:nvSpPr>
          <p:spPr>
            <a:xfrm>
              <a:off x="1208868" y="1693269"/>
              <a:ext cx="898901" cy="1251408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bg2">
                      <a:lumMod val="50000"/>
                      <a:lumOff val="50000"/>
                    </a:schemeClr>
                  </a:solidFill>
                  <a:latin typeface="Outfit" pitchFamily="2" charset="0"/>
                </a:rPr>
                <a:t>1</a:t>
              </a:r>
              <a:endParaRPr lang="es-PE" sz="2800" b="1" dirty="0">
                <a:solidFill>
                  <a:schemeClr val="bg2">
                    <a:lumMod val="50000"/>
                    <a:lumOff val="50000"/>
                  </a:schemeClr>
                </a:solidFill>
                <a:latin typeface="Outfit" pitchFamily="2" charset="0"/>
              </a:endParaRP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988E14F-40E6-5ECD-274D-42866016F1BC}"/>
                </a:ext>
              </a:extLst>
            </p:cNvPr>
            <p:cNvSpPr/>
            <p:nvPr/>
          </p:nvSpPr>
          <p:spPr>
            <a:xfrm>
              <a:off x="1208868" y="3202981"/>
              <a:ext cx="898901" cy="1251408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bg2">
                      <a:lumMod val="50000"/>
                      <a:lumOff val="50000"/>
                    </a:schemeClr>
                  </a:solidFill>
                  <a:latin typeface="Outfit" pitchFamily="2" charset="0"/>
                </a:rPr>
                <a:t>2</a:t>
              </a:r>
              <a:endParaRPr lang="es-PE" sz="2800" b="1" dirty="0">
                <a:solidFill>
                  <a:schemeClr val="bg2">
                    <a:lumMod val="50000"/>
                    <a:lumOff val="50000"/>
                  </a:schemeClr>
                </a:solidFill>
                <a:latin typeface="Outfit" pitchFamily="2" charset="0"/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806B0DAB-8B58-3C03-561A-2448A729B8DC}"/>
                </a:ext>
              </a:extLst>
            </p:cNvPr>
            <p:cNvSpPr/>
            <p:nvPr/>
          </p:nvSpPr>
          <p:spPr>
            <a:xfrm>
              <a:off x="1224366" y="4686226"/>
              <a:ext cx="898901" cy="1251408"/>
            </a:xfrm>
            <a:prstGeom prst="rect">
              <a:avLst/>
            </a:prstGeom>
            <a:solidFill>
              <a:srgbClr val="014A6F"/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tx1"/>
                  </a:solidFill>
                  <a:latin typeface="Outfit" pitchFamily="2" charset="0"/>
                </a:rPr>
                <a:t>3</a:t>
              </a:r>
              <a:endParaRPr lang="es-PE" sz="2800" b="1" dirty="0">
                <a:solidFill>
                  <a:schemeClr val="tx1"/>
                </a:solidFill>
                <a:latin typeface="Outfit" pitchFamily="2" charset="0"/>
              </a:endParaRP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D4F9E2A6-FB9C-71B9-6AE3-8AFE0AEDDCE3}"/>
                </a:ext>
              </a:extLst>
            </p:cNvPr>
            <p:cNvSpPr/>
            <p:nvPr/>
          </p:nvSpPr>
          <p:spPr>
            <a:xfrm>
              <a:off x="6096000" y="1693269"/>
              <a:ext cx="898901" cy="125140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bg2">
                      <a:lumMod val="50000"/>
                      <a:lumOff val="50000"/>
                    </a:schemeClr>
                  </a:solidFill>
                  <a:latin typeface="Outfit" pitchFamily="2" charset="0"/>
                </a:rPr>
                <a:t>4</a:t>
              </a:r>
              <a:endParaRPr lang="es-PE" sz="2800" b="1" dirty="0">
                <a:solidFill>
                  <a:schemeClr val="bg2">
                    <a:lumMod val="50000"/>
                    <a:lumOff val="50000"/>
                  </a:schemeClr>
                </a:solidFill>
                <a:latin typeface="Outfit" pitchFamily="2" charset="0"/>
              </a:endParaRP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E004E9A4-9EAC-EED0-55C0-AC09B34DD89A}"/>
                </a:ext>
              </a:extLst>
            </p:cNvPr>
            <p:cNvSpPr/>
            <p:nvPr/>
          </p:nvSpPr>
          <p:spPr>
            <a:xfrm>
              <a:off x="6096000" y="3202981"/>
              <a:ext cx="898901" cy="1251408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tx1"/>
                  </a:solidFill>
                  <a:latin typeface="Outfit" pitchFamily="2" charset="0"/>
                </a:rPr>
                <a:t>5</a:t>
              </a:r>
              <a:endParaRPr lang="es-PE" sz="2800" b="1" dirty="0">
                <a:solidFill>
                  <a:schemeClr val="tx1"/>
                </a:solidFill>
                <a:latin typeface="Outfit" pitchFamily="2" charset="0"/>
              </a:endParaRP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102D957B-D36F-EE9A-AF56-A70311FA8382}"/>
                </a:ext>
              </a:extLst>
            </p:cNvPr>
            <p:cNvSpPr/>
            <p:nvPr/>
          </p:nvSpPr>
          <p:spPr>
            <a:xfrm>
              <a:off x="6111498" y="4686226"/>
              <a:ext cx="898901" cy="1251408"/>
            </a:xfrm>
            <a:prstGeom prst="rect">
              <a:avLst/>
            </a:prstGeom>
            <a:solidFill>
              <a:srgbClr val="00B5CC"/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tx1"/>
                  </a:solidFill>
                  <a:latin typeface="Outfit" pitchFamily="2" charset="0"/>
                </a:rPr>
                <a:t>6</a:t>
              </a:r>
              <a:endParaRPr lang="es-PE" sz="2800" b="1" dirty="0">
                <a:solidFill>
                  <a:schemeClr val="tx1"/>
                </a:solidFill>
                <a:latin typeface="Outfi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851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99661844-745A-D29E-0D6C-0CB580CCA27C}"/>
              </a:ext>
            </a:extLst>
          </p:cNvPr>
          <p:cNvSpPr/>
          <p:nvPr/>
        </p:nvSpPr>
        <p:spPr>
          <a:xfrm>
            <a:off x="969978" y="2451655"/>
            <a:ext cx="1816607" cy="951551"/>
          </a:xfrm>
          <a:prstGeom prst="roundRect">
            <a:avLst>
              <a:gd name="adj" fmla="val 10000"/>
            </a:avLst>
          </a:prstGeom>
          <a:solidFill>
            <a:schemeClr val="tx1"/>
          </a:solidFill>
          <a:ln>
            <a:noFill/>
          </a:ln>
          <a:effectLst>
            <a:outerShdw blurRad="50800" dist="50800" dir="3240000" sx="96000" sy="96000" algn="ctr" rotWithShape="0">
              <a:srgbClr val="000000">
                <a:alpha val="29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D4827B2-2279-EE6D-6326-45906E5ADA1D}"/>
              </a:ext>
            </a:extLst>
          </p:cNvPr>
          <p:cNvCxnSpPr>
            <a:cxnSpLocks/>
          </p:cNvCxnSpPr>
          <p:nvPr/>
        </p:nvCxnSpPr>
        <p:spPr>
          <a:xfrm>
            <a:off x="9594891" y="2668253"/>
            <a:ext cx="427828" cy="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E7028FA7-3A94-E329-07D4-AF3A89AE9210}"/>
              </a:ext>
            </a:extLst>
          </p:cNvPr>
          <p:cNvSpPr/>
          <p:nvPr/>
        </p:nvSpPr>
        <p:spPr>
          <a:xfrm>
            <a:off x="2937780" y="2668253"/>
            <a:ext cx="2449012" cy="525426"/>
          </a:xfrm>
          <a:prstGeom prst="roundRect">
            <a:avLst>
              <a:gd name="adj" fmla="val 1000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CC9F426C-26D2-B768-280F-6BC5E8D09BC9}"/>
              </a:ext>
            </a:extLst>
          </p:cNvPr>
          <p:cNvSpPr/>
          <p:nvPr/>
        </p:nvSpPr>
        <p:spPr>
          <a:xfrm>
            <a:off x="3029340" y="1927654"/>
            <a:ext cx="6690990" cy="2052236"/>
          </a:xfrm>
          <a:prstGeom prst="roundRect">
            <a:avLst>
              <a:gd name="adj" fmla="val 10000"/>
            </a:avLst>
          </a:prstGeom>
          <a:solidFill>
            <a:schemeClr val="bg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900F8C-A098-7BCA-EB78-62346210D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>
                <a:latin typeface="+mj-lt"/>
              </a:rPr>
              <a:t>Módulos y principales características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7FA631-4197-56A8-1499-A1EACAB1D01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latin typeface="+mj-lt"/>
              </a:rPr>
              <a:t>ARQUITECTURA</a:t>
            </a:r>
          </a:p>
          <a:p>
            <a:endParaRPr lang="es-CL" dirty="0">
              <a:latin typeface="+mj-lt"/>
            </a:endParaRPr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C7ABF9C-EC08-CA18-9102-499406DEC3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570538"/>
            <a:ext cx="722760" cy="84870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44AA100-6566-ADE4-5526-72691FAB6F41}"/>
              </a:ext>
            </a:extLst>
          </p:cNvPr>
          <p:cNvSpPr txBox="1">
            <a:spLocks/>
          </p:cNvSpPr>
          <p:nvPr/>
        </p:nvSpPr>
        <p:spPr>
          <a:xfrm>
            <a:off x="3186822" y="2256511"/>
            <a:ext cx="6105680" cy="143482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b="1" dirty="0">
                <a:latin typeface="+mj-lt"/>
              </a:rPr>
              <a:t>Adm. de Contribuyentes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1400" dirty="0">
                <a:latin typeface="+mj-lt"/>
              </a:rPr>
              <a:t>Adm. de Filtros </a:t>
            </a:r>
            <a:endParaRPr lang="es-ES" sz="1400" dirty="0">
              <a:latin typeface="+mj-lt"/>
              <a:cs typeface="Outfi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sz="1400" dirty="0">
                <a:latin typeface="+mj-lt"/>
              </a:rPr>
              <a:t>Sincronización</a:t>
            </a:r>
            <a:endParaRPr lang="es-ES" sz="1400" dirty="0">
              <a:latin typeface="+mj-lt"/>
              <a:cs typeface="Outfi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sz="1400" dirty="0">
                <a:latin typeface="+mj-lt"/>
              </a:rPr>
              <a:t> Administración de Corporativos </a:t>
            </a:r>
            <a:endParaRPr lang="es-CL" sz="1400" dirty="0">
              <a:solidFill>
                <a:srgbClr val="FF0000"/>
              </a:solidFill>
              <a:latin typeface="+mj-lt"/>
              <a:cs typeface="Outfit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7BEF9096-2DD9-9CB9-329B-8080BB2A16DE}"/>
              </a:ext>
            </a:extLst>
          </p:cNvPr>
          <p:cNvCxnSpPr>
            <a:cxnSpLocks/>
          </p:cNvCxnSpPr>
          <p:nvPr/>
        </p:nvCxnSpPr>
        <p:spPr>
          <a:xfrm>
            <a:off x="9594891" y="5040088"/>
            <a:ext cx="427828" cy="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8DDFFEA2-BDFE-7C27-5DF7-D12993E44B1E}"/>
              </a:ext>
            </a:extLst>
          </p:cNvPr>
          <p:cNvSpPr/>
          <p:nvPr/>
        </p:nvSpPr>
        <p:spPr>
          <a:xfrm>
            <a:off x="2937780" y="5040088"/>
            <a:ext cx="2449012" cy="525426"/>
          </a:xfrm>
          <a:prstGeom prst="roundRect">
            <a:avLst>
              <a:gd name="adj" fmla="val 1000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2AC49E8C-6A21-0ED7-FF8F-CE40208AECDB}"/>
              </a:ext>
            </a:extLst>
          </p:cNvPr>
          <p:cNvSpPr/>
          <p:nvPr/>
        </p:nvSpPr>
        <p:spPr>
          <a:xfrm>
            <a:off x="3075512" y="4231400"/>
            <a:ext cx="6690990" cy="2052236"/>
          </a:xfrm>
          <a:prstGeom prst="roundRect">
            <a:avLst>
              <a:gd name="adj" fmla="val 1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A4EF34B0-4027-30B1-AFF3-BFA452BE5E0F}"/>
              </a:ext>
            </a:extLst>
          </p:cNvPr>
          <p:cNvSpPr txBox="1">
            <a:spLocks/>
          </p:cNvSpPr>
          <p:nvPr/>
        </p:nvSpPr>
        <p:spPr>
          <a:xfrm>
            <a:off x="3206036" y="4358549"/>
            <a:ext cx="6602769" cy="18245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tx1"/>
                </a:solidFill>
                <a:latin typeface="+mj-lt"/>
                <a:ea typeface="Tahoma"/>
                <a:cs typeface="Tahoma"/>
              </a:rPr>
              <a:t>Bóveda Fiscal se centra en 4 principios. </a:t>
            </a:r>
            <a:endParaRPr lang="es-ES" sz="1400" b="1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+mj-lt"/>
                <a:ea typeface="Tahoma"/>
                <a:cs typeface="Tahoma"/>
              </a:rPr>
              <a:t>Adm. de Perfiles </a:t>
            </a:r>
            <a:endParaRPr lang="es-ES" sz="14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+mj-lt"/>
                <a:ea typeface="Tahoma"/>
                <a:cs typeface="Tahoma"/>
              </a:rPr>
              <a:t>Adm. de Menús </a:t>
            </a:r>
            <a:endParaRPr lang="es-ES" sz="14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+mj-lt"/>
                <a:ea typeface="Tahoma"/>
                <a:cs typeface="Tahoma"/>
              </a:rPr>
              <a:t>Carga Manual de  Comprobantes</a:t>
            </a:r>
            <a:r>
              <a:rPr lang="es-ES" sz="1400" dirty="0">
                <a:solidFill>
                  <a:srgbClr val="003761"/>
                </a:solidFill>
                <a:latin typeface="+mj-lt"/>
                <a:ea typeface="Tahoma"/>
                <a:cs typeface="Tahoma"/>
              </a:rPr>
              <a:t> </a:t>
            </a:r>
            <a:r>
              <a:rPr lang="es-ES" sz="1400" dirty="0" err="1">
                <a:solidFill>
                  <a:srgbClr val="003761"/>
                </a:solidFill>
                <a:latin typeface="+mj-lt"/>
                <a:ea typeface="Tahoma"/>
                <a:cs typeface="Tahoma"/>
              </a:rPr>
              <a:t>CFDI´s</a:t>
            </a:r>
            <a:endParaRPr lang="es-ES" sz="1400" dirty="0" err="1">
              <a:solidFill>
                <a:srgbClr val="00376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+mj-lt"/>
                <a:ea typeface="Tahoma"/>
                <a:cs typeface="Tahoma"/>
              </a:rPr>
              <a:t>Configuración Reportes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/>
                </a:solidFill>
                <a:latin typeface="+mj-lt"/>
                <a:ea typeface="Tahoma"/>
                <a:cs typeface="Tahoma"/>
              </a:rPr>
              <a:t>Descargar SAT Automática</a:t>
            </a:r>
            <a:endParaRPr lang="es-CL" sz="1400" dirty="0">
              <a:solidFill>
                <a:schemeClr val="tx1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50B786E6-B781-8EC2-DB38-6F8E10006C8E}"/>
              </a:ext>
            </a:extLst>
          </p:cNvPr>
          <p:cNvSpPr txBox="1">
            <a:spLocks/>
          </p:cNvSpPr>
          <p:nvPr/>
        </p:nvSpPr>
        <p:spPr>
          <a:xfrm>
            <a:off x="1236468" y="2742019"/>
            <a:ext cx="1714131" cy="4592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>
                <a:solidFill>
                  <a:schemeClr val="bg1"/>
                </a:solidFill>
              </a:rPr>
              <a:t>Configuración Instancia</a:t>
            </a:r>
            <a:endParaRPr lang="es-ES" sz="1200" b="1">
              <a:solidFill>
                <a:schemeClr val="bg1"/>
              </a:solidFill>
            </a:endParaRP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0ADA2555-179E-3AD0-91F9-9AD3B632ECE3}"/>
              </a:ext>
            </a:extLst>
          </p:cNvPr>
          <p:cNvSpPr/>
          <p:nvPr/>
        </p:nvSpPr>
        <p:spPr>
          <a:xfrm>
            <a:off x="1122379" y="2604056"/>
            <a:ext cx="1513012" cy="670827"/>
          </a:xfrm>
          <a:prstGeom prst="roundRect">
            <a:avLst>
              <a:gd name="adj" fmla="val 10000"/>
            </a:avLst>
          </a:prstGeom>
          <a:noFill/>
          <a:ln>
            <a:solidFill>
              <a:srgbClr val="DEFFF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1F6205CC-789C-73DC-CBE7-63356C5AAC6F}"/>
              </a:ext>
            </a:extLst>
          </p:cNvPr>
          <p:cNvSpPr/>
          <p:nvPr/>
        </p:nvSpPr>
        <p:spPr>
          <a:xfrm>
            <a:off x="969978" y="4770641"/>
            <a:ext cx="1816607" cy="951551"/>
          </a:xfrm>
          <a:prstGeom prst="roundRect">
            <a:avLst>
              <a:gd name="adj" fmla="val 10000"/>
            </a:avLst>
          </a:prstGeom>
          <a:solidFill>
            <a:schemeClr val="tx1"/>
          </a:solidFill>
          <a:ln>
            <a:noFill/>
          </a:ln>
          <a:effectLst>
            <a:outerShdw blurRad="50800" dist="50800" dir="3240000" sx="96000" sy="96000" algn="ctr" rotWithShape="0">
              <a:srgbClr val="000000">
                <a:alpha val="29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8A0D9678-D36E-0357-D820-72274A4657AD}"/>
              </a:ext>
            </a:extLst>
          </p:cNvPr>
          <p:cNvSpPr txBox="1">
            <a:spLocks/>
          </p:cNvSpPr>
          <p:nvPr/>
        </p:nvSpPr>
        <p:spPr>
          <a:xfrm>
            <a:off x="1236468" y="5131851"/>
            <a:ext cx="1337572" cy="2513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>
                <a:solidFill>
                  <a:schemeClr val="bg1"/>
                </a:solidFill>
              </a:rPr>
              <a:t>Administración</a:t>
            </a:r>
            <a:endParaRPr lang="es-ES" sz="1200" b="1">
              <a:solidFill>
                <a:schemeClr val="bg1"/>
              </a:solidFill>
            </a:endParaRPr>
          </a:p>
        </p:txBody>
      </p: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1EA6F3BB-0BD3-6A5B-28E1-022A3DEFCC92}"/>
              </a:ext>
            </a:extLst>
          </p:cNvPr>
          <p:cNvSpPr/>
          <p:nvPr/>
        </p:nvSpPr>
        <p:spPr>
          <a:xfrm>
            <a:off x="1122379" y="4923042"/>
            <a:ext cx="1513012" cy="670827"/>
          </a:xfrm>
          <a:prstGeom prst="roundRect">
            <a:avLst>
              <a:gd name="adj" fmla="val 10000"/>
            </a:avLst>
          </a:prstGeom>
          <a:noFill/>
          <a:ln>
            <a:solidFill>
              <a:srgbClr val="DEFFF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29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99661844-745A-D29E-0D6C-0CB580CCA27C}"/>
              </a:ext>
            </a:extLst>
          </p:cNvPr>
          <p:cNvSpPr/>
          <p:nvPr/>
        </p:nvSpPr>
        <p:spPr>
          <a:xfrm>
            <a:off x="923806" y="2578575"/>
            <a:ext cx="1816607" cy="951551"/>
          </a:xfrm>
          <a:prstGeom prst="roundRect">
            <a:avLst>
              <a:gd name="adj" fmla="val 10000"/>
            </a:avLst>
          </a:prstGeom>
          <a:solidFill>
            <a:schemeClr val="tx1"/>
          </a:solidFill>
          <a:ln>
            <a:noFill/>
          </a:ln>
          <a:effectLst>
            <a:outerShdw blurRad="50800" dist="50800" dir="3240000" sx="96000" sy="96000" algn="ctr" rotWithShape="0">
              <a:srgbClr val="000000">
                <a:alpha val="29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D4827B2-2279-EE6D-6326-45906E5ADA1D}"/>
              </a:ext>
            </a:extLst>
          </p:cNvPr>
          <p:cNvCxnSpPr>
            <a:cxnSpLocks/>
          </p:cNvCxnSpPr>
          <p:nvPr/>
        </p:nvCxnSpPr>
        <p:spPr>
          <a:xfrm>
            <a:off x="9548719" y="2795173"/>
            <a:ext cx="427828" cy="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E7028FA7-3A94-E329-07D4-AF3A89AE9210}"/>
              </a:ext>
            </a:extLst>
          </p:cNvPr>
          <p:cNvSpPr/>
          <p:nvPr/>
        </p:nvSpPr>
        <p:spPr>
          <a:xfrm>
            <a:off x="2891608" y="2795173"/>
            <a:ext cx="2449012" cy="525426"/>
          </a:xfrm>
          <a:prstGeom prst="roundRect">
            <a:avLst>
              <a:gd name="adj" fmla="val 1000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CC9F426C-26D2-B768-280F-6BC5E8D09BC9}"/>
              </a:ext>
            </a:extLst>
          </p:cNvPr>
          <p:cNvSpPr/>
          <p:nvPr/>
        </p:nvSpPr>
        <p:spPr>
          <a:xfrm>
            <a:off x="2983168" y="1815925"/>
            <a:ext cx="6690990" cy="2849443"/>
          </a:xfrm>
          <a:prstGeom prst="roundRect">
            <a:avLst>
              <a:gd name="adj" fmla="val 10000"/>
            </a:avLst>
          </a:prstGeom>
          <a:solidFill>
            <a:schemeClr val="bg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900F8C-A098-7BCA-EB78-62346210D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>
                <a:latin typeface="+mj-lt"/>
              </a:rPr>
              <a:t>Módulos y principales características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7FA631-4197-56A8-1499-A1EACAB1D01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latin typeface="+mj-lt"/>
              </a:rPr>
              <a:t>ARQUITECTURA</a:t>
            </a:r>
          </a:p>
          <a:p>
            <a:endParaRPr lang="es-CL" dirty="0">
              <a:latin typeface="+mj-lt"/>
            </a:endParaRPr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C7ABF9C-EC08-CA18-9102-499406DEC3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570538"/>
            <a:ext cx="722760" cy="84870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44AA100-6566-ADE4-5526-72691FAB6F41}"/>
              </a:ext>
            </a:extLst>
          </p:cNvPr>
          <p:cNvSpPr txBox="1">
            <a:spLocks/>
          </p:cNvSpPr>
          <p:nvPr/>
        </p:nvSpPr>
        <p:spPr>
          <a:xfrm>
            <a:off x="3194712" y="1823778"/>
            <a:ext cx="6105680" cy="143482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ES" sz="1400" b="1" dirty="0"/>
              <a:t>Carga de comprobantes</a:t>
            </a:r>
            <a:endParaRPr lang="es-ES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s-ES" sz="1400" dirty="0"/>
              <a:t>Catalogo Adenda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1400" dirty="0"/>
              <a:t>Cancelación Masiva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1400" dirty="0"/>
              <a:t>Envío Reportes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1400" dirty="0"/>
              <a:t>Descargar XML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1400" dirty="0"/>
              <a:t>Validación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1400" dirty="0" err="1"/>
              <a:t>Dashboard</a:t>
            </a:r>
            <a:r>
              <a:rPr lang="es-ES" sz="1400" dirty="0"/>
              <a:t> de Contribuyentes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1400" dirty="0"/>
              <a:t>Reporte Conciliación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1400" dirty="0"/>
              <a:t>Contable</a:t>
            </a:r>
            <a:endParaRPr lang="es-CL" sz="1400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7BEF9096-2DD9-9CB9-329B-8080BB2A16DE}"/>
              </a:ext>
            </a:extLst>
          </p:cNvPr>
          <p:cNvCxnSpPr>
            <a:cxnSpLocks/>
          </p:cNvCxnSpPr>
          <p:nvPr/>
        </p:nvCxnSpPr>
        <p:spPr>
          <a:xfrm>
            <a:off x="9548719" y="5256558"/>
            <a:ext cx="427828" cy="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8DDFFEA2-BDFE-7C27-5DF7-D12993E44B1E}"/>
              </a:ext>
            </a:extLst>
          </p:cNvPr>
          <p:cNvSpPr/>
          <p:nvPr/>
        </p:nvSpPr>
        <p:spPr>
          <a:xfrm>
            <a:off x="2891608" y="5256558"/>
            <a:ext cx="2449012" cy="525426"/>
          </a:xfrm>
          <a:prstGeom prst="roundRect">
            <a:avLst>
              <a:gd name="adj" fmla="val 1000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2AC49E8C-6A21-0ED7-FF8F-CE40208AECDB}"/>
              </a:ext>
            </a:extLst>
          </p:cNvPr>
          <p:cNvSpPr/>
          <p:nvPr/>
        </p:nvSpPr>
        <p:spPr>
          <a:xfrm>
            <a:off x="3029340" y="4751649"/>
            <a:ext cx="6690990" cy="1691254"/>
          </a:xfrm>
          <a:prstGeom prst="roundRect">
            <a:avLst>
              <a:gd name="adj" fmla="val 1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A4EF34B0-4027-30B1-AFF3-BFA452BE5E0F}"/>
              </a:ext>
            </a:extLst>
          </p:cNvPr>
          <p:cNvSpPr txBox="1">
            <a:spLocks/>
          </p:cNvSpPr>
          <p:nvPr/>
        </p:nvSpPr>
        <p:spPr>
          <a:xfrm>
            <a:off x="3159864" y="4853427"/>
            <a:ext cx="6602769" cy="15186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/>
                </a:solidFill>
                <a:latin typeface="+mn-lt"/>
              </a:rPr>
              <a:t>Emitidos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/>
                </a:solidFill>
                <a:latin typeface="+mn-lt"/>
              </a:rPr>
              <a:t>Recibidos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/>
                </a:solidFill>
                <a:latin typeface="+mn-lt"/>
              </a:rPr>
              <a:t>Nómina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/>
                </a:solidFill>
                <a:latin typeface="+mn-lt"/>
              </a:rPr>
              <a:t>Pagos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/>
                </a:solidFill>
                <a:latin typeface="+mn-lt"/>
              </a:rPr>
              <a:t>Listas Negras</a:t>
            </a:r>
            <a:endParaRPr lang="es-CL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50B786E6-B781-8EC2-DB38-6F8E10006C8E}"/>
              </a:ext>
            </a:extLst>
          </p:cNvPr>
          <p:cNvSpPr txBox="1">
            <a:spLocks/>
          </p:cNvSpPr>
          <p:nvPr/>
        </p:nvSpPr>
        <p:spPr>
          <a:xfrm>
            <a:off x="1190296" y="2935502"/>
            <a:ext cx="1714131" cy="4592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>
                <a:solidFill>
                  <a:schemeClr val="bg1"/>
                </a:solidFill>
              </a:rPr>
              <a:t>Operación</a:t>
            </a:r>
            <a:endParaRPr lang="es-ES" sz="1200" b="1">
              <a:solidFill>
                <a:schemeClr val="bg1"/>
              </a:solidFill>
            </a:endParaRP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0ADA2555-179E-3AD0-91F9-9AD3B632ECE3}"/>
              </a:ext>
            </a:extLst>
          </p:cNvPr>
          <p:cNvSpPr/>
          <p:nvPr/>
        </p:nvSpPr>
        <p:spPr>
          <a:xfrm>
            <a:off x="1076207" y="2730976"/>
            <a:ext cx="1513012" cy="670827"/>
          </a:xfrm>
          <a:prstGeom prst="roundRect">
            <a:avLst>
              <a:gd name="adj" fmla="val 10000"/>
            </a:avLst>
          </a:prstGeom>
          <a:noFill/>
          <a:ln>
            <a:solidFill>
              <a:srgbClr val="DEFFF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1F6205CC-789C-73DC-CBE7-63356C5AAC6F}"/>
              </a:ext>
            </a:extLst>
          </p:cNvPr>
          <p:cNvSpPr/>
          <p:nvPr/>
        </p:nvSpPr>
        <p:spPr>
          <a:xfrm>
            <a:off x="923806" y="4987111"/>
            <a:ext cx="1816607" cy="951551"/>
          </a:xfrm>
          <a:prstGeom prst="roundRect">
            <a:avLst>
              <a:gd name="adj" fmla="val 10000"/>
            </a:avLst>
          </a:prstGeom>
          <a:solidFill>
            <a:schemeClr val="tx1"/>
          </a:solidFill>
          <a:ln>
            <a:noFill/>
          </a:ln>
          <a:effectLst>
            <a:outerShdw blurRad="50800" dist="50800" dir="3240000" sx="96000" sy="96000" algn="ctr" rotWithShape="0">
              <a:srgbClr val="000000">
                <a:alpha val="29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8A0D9678-D36E-0357-D820-72274A4657AD}"/>
              </a:ext>
            </a:extLst>
          </p:cNvPr>
          <p:cNvSpPr txBox="1">
            <a:spLocks/>
          </p:cNvSpPr>
          <p:nvPr/>
        </p:nvSpPr>
        <p:spPr>
          <a:xfrm>
            <a:off x="1190296" y="5348321"/>
            <a:ext cx="1337572" cy="2513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>
                <a:solidFill>
                  <a:schemeClr val="bg1"/>
                </a:solidFill>
              </a:rPr>
              <a:t>Consultas</a:t>
            </a:r>
            <a:endParaRPr lang="es-ES" sz="1200" b="1">
              <a:solidFill>
                <a:schemeClr val="bg1"/>
              </a:solidFill>
            </a:endParaRPr>
          </a:p>
        </p:txBody>
      </p: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1EA6F3BB-0BD3-6A5B-28E1-022A3DEFCC92}"/>
              </a:ext>
            </a:extLst>
          </p:cNvPr>
          <p:cNvSpPr/>
          <p:nvPr/>
        </p:nvSpPr>
        <p:spPr>
          <a:xfrm>
            <a:off x="1076207" y="5139512"/>
            <a:ext cx="1513012" cy="670827"/>
          </a:xfrm>
          <a:prstGeom prst="roundRect">
            <a:avLst>
              <a:gd name="adj" fmla="val 10000"/>
            </a:avLst>
          </a:prstGeom>
          <a:noFill/>
          <a:ln>
            <a:solidFill>
              <a:srgbClr val="DEFFF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62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99661844-745A-D29E-0D6C-0CB580CCA27C}"/>
              </a:ext>
            </a:extLst>
          </p:cNvPr>
          <p:cNvSpPr/>
          <p:nvPr/>
        </p:nvSpPr>
        <p:spPr>
          <a:xfrm>
            <a:off x="969978" y="2623488"/>
            <a:ext cx="1816607" cy="951551"/>
          </a:xfrm>
          <a:prstGeom prst="roundRect">
            <a:avLst>
              <a:gd name="adj" fmla="val 10000"/>
            </a:avLst>
          </a:prstGeom>
          <a:solidFill>
            <a:schemeClr val="tx1"/>
          </a:solidFill>
          <a:ln>
            <a:noFill/>
          </a:ln>
          <a:effectLst>
            <a:outerShdw blurRad="50800" dist="50800" dir="3240000" sx="96000" sy="96000" algn="ctr" rotWithShape="0">
              <a:srgbClr val="000000">
                <a:alpha val="29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D4827B2-2279-EE6D-6326-45906E5ADA1D}"/>
              </a:ext>
            </a:extLst>
          </p:cNvPr>
          <p:cNvCxnSpPr>
            <a:cxnSpLocks/>
          </p:cNvCxnSpPr>
          <p:nvPr/>
        </p:nvCxnSpPr>
        <p:spPr>
          <a:xfrm>
            <a:off x="9594891" y="2840086"/>
            <a:ext cx="427828" cy="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E7028FA7-3A94-E329-07D4-AF3A89AE9210}"/>
              </a:ext>
            </a:extLst>
          </p:cNvPr>
          <p:cNvSpPr/>
          <p:nvPr/>
        </p:nvSpPr>
        <p:spPr>
          <a:xfrm>
            <a:off x="2937780" y="2840086"/>
            <a:ext cx="2449012" cy="525426"/>
          </a:xfrm>
          <a:prstGeom prst="roundRect">
            <a:avLst>
              <a:gd name="adj" fmla="val 1000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CC9F426C-26D2-B768-280F-6BC5E8D09BC9}"/>
              </a:ext>
            </a:extLst>
          </p:cNvPr>
          <p:cNvSpPr/>
          <p:nvPr/>
        </p:nvSpPr>
        <p:spPr>
          <a:xfrm>
            <a:off x="3029340" y="2170522"/>
            <a:ext cx="6690990" cy="1757616"/>
          </a:xfrm>
          <a:prstGeom prst="roundRect">
            <a:avLst>
              <a:gd name="adj" fmla="val 10000"/>
            </a:avLst>
          </a:prstGeom>
          <a:solidFill>
            <a:schemeClr val="bg2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900F8C-A098-7BCA-EB78-62346210D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>
                <a:latin typeface="+mj-lt"/>
              </a:rPr>
              <a:t>Módulos y principales características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7FA631-4197-56A8-1499-A1EACAB1D01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latin typeface="+mj-lt"/>
              </a:rPr>
              <a:t>ARQUITECTURA</a:t>
            </a:r>
          </a:p>
          <a:p>
            <a:endParaRPr lang="es-CL" dirty="0">
              <a:latin typeface="+mj-lt"/>
            </a:endParaRPr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C7ABF9C-EC08-CA18-9102-499406DEC3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570538"/>
            <a:ext cx="722760" cy="84870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44AA100-6566-ADE4-5526-72691FAB6F41}"/>
              </a:ext>
            </a:extLst>
          </p:cNvPr>
          <p:cNvSpPr txBox="1">
            <a:spLocks/>
          </p:cNvSpPr>
          <p:nvPr/>
        </p:nvSpPr>
        <p:spPr>
          <a:xfrm>
            <a:off x="3186822" y="2428344"/>
            <a:ext cx="6105680" cy="14348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MX" sz="1400" dirty="0"/>
              <a:t>Hist. Emitidos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1400" dirty="0"/>
              <a:t>Hist. Recibidos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1400" dirty="0"/>
              <a:t>Hist. Nómina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1400" dirty="0"/>
              <a:t>Hist. Pagos</a:t>
            </a:r>
            <a:r>
              <a:rPr lang="es-ES" sz="1400" dirty="0"/>
              <a:t> </a:t>
            </a:r>
            <a:endParaRPr lang="es-CL" sz="1400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7BEF9096-2DD9-9CB9-329B-8080BB2A16DE}"/>
              </a:ext>
            </a:extLst>
          </p:cNvPr>
          <p:cNvCxnSpPr>
            <a:cxnSpLocks/>
          </p:cNvCxnSpPr>
          <p:nvPr/>
        </p:nvCxnSpPr>
        <p:spPr>
          <a:xfrm>
            <a:off x="9548719" y="4655821"/>
            <a:ext cx="427828" cy="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8DDFFEA2-BDFE-7C27-5DF7-D12993E44B1E}"/>
              </a:ext>
            </a:extLst>
          </p:cNvPr>
          <p:cNvSpPr/>
          <p:nvPr/>
        </p:nvSpPr>
        <p:spPr>
          <a:xfrm>
            <a:off x="2891608" y="4655821"/>
            <a:ext cx="2449012" cy="525426"/>
          </a:xfrm>
          <a:prstGeom prst="roundRect">
            <a:avLst>
              <a:gd name="adj" fmla="val 1000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2AC49E8C-6A21-0ED7-FF8F-CE40208AECDB}"/>
              </a:ext>
            </a:extLst>
          </p:cNvPr>
          <p:cNvSpPr/>
          <p:nvPr/>
        </p:nvSpPr>
        <p:spPr>
          <a:xfrm>
            <a:off x="3029340" y="4386374"/>
            <a:ext cx="6690990" cy="951552"/>
          </a:xfrm>
          <a:prstGeom prst="roundRect">
            <a:avLst>
              <a:gd name="adj" fmla="val 1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A4EF34B0-4027-30B1-AFF3-BFA452BE5E0F}"/>
              </a:ext>
            </a:extLst>
          </p:cNvPr>
          <p:cNvSpPr txBox="1">
            <a:spLocks/>
          </p:cNvSpPr>
          <p:nvPr/>
        </p:nvSpPr>
        <p:spPr>
          <a:xfrm>
            <a:off x="3159864" y="4619246"/>
            <a:ext cx="6602769" cy="7125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>
                <a:solidFill>
                  <a:schemeClr val="tx1"/>
                </a:solidFill>
                <a:latin typeface="+mj-lt"/>
              </a:rPr>
              <a:t>Conciliación SAT </a:t>
            </a:r>
            <a:endParaRPr lang="es-ES" sz="14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L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50B786E6-B781-8EC2-DB38-6F8E10006C8E}"/>
              </a:ext>
            </a:extLst>
          </p:cNvPr>
          <p:cNvSpPr txBox="1">
            <a:spLocks/>
          </p:cNvSpPr>
          <p:nvPr/>
        </p:nvSpPr>
        <p:spPr>
          <a:xfrm>
            <a:off x="1236468" y="2913852"/>
            <a:ext cx="1714131" cy="45922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>
                <a:solidFill>
                  <a:schemeClr val="bg1"/>
                </a:solidFill>
              </a:rPr>
              <a:t>Consultas </a:t>
            </a:r>
          </a:p>
          <a:p>
            <a:pPr marL="0" indent="0">
              <a:buNone/>
            </a:pPr>
            <a:r>
              <a:rPr lang="es-MX" sz="1200" b="1">
                <a:solidFill>
                  <a:schemeClr val="bg1"/>
                </a:solidFill>
              </a:rPr>
              <a:t>histórico</a:t>
            </a:r>
            <a:endParaRPr lang="es-ES" sz="1200" b="1">
              <a:solidFill>
                <a:schemeClr val="bg1"/>
              </a:solidFill>
            </a:endParaRP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0ADA2555-179E-3AD0-91F9-9AD3B632ECE3}"/>
              </a:ext>
            </a:extLst>
          </p:cNvPr>
          <p:cNvSpPr/>
          <p:nvPr/>
        </p:nvSpPr>
        <p:spPr>
          <a:xfrm>
            <a:off x="1122379" y="2775889"/>
            <a:ext cx="1513012" cy="670827"/>
          </a:xfrm>
          <a:prstGeom prst="roundRect">
            <a:avLst>
              <a:gd name="adj" fmla="val 10000"/>
            </a:avLst>
          </a:prstGeom>
          <a:noFill/>
          <a:ln>
            <a:solidFill>
              <a:srgbClr val="DEFFF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1F6205CC-789C-73DC-CBE7-63356C5AAC6F}"/>
              </a:ext>
            </a:extLst>
          </p:cNvPr>
          <p:cNvSpPr/>
          <p:nvPr/>
        </p:nvSpPr>
        <p:spPr>
          <a:xfrm>
            <a:off x="969978" y="4386375"/>
            <a:ext cx="1816607" cy="951551"/>
          </a:xfrm>
          <a:prstGeom prst="roundRect">
            <a:avLst>
              <a:gd name="adj" fmla="val 10000"/>
            </a:avLst>
          </a:prstGeom>
          <a:solidFill>
            <a:schemeClr val="tx1"/>
          </a:solidFill>
          <a:ln>
            <a:noFill/>
          </a:ln>
          <a:effectLst>
            <a:outerShdw blurRad="50800" dist="50800" dir="3240000" sx="96000" sy="96000" algn="ctr" rotWithShape="0">
              <a:srgbClr val="000000">
                <a:alpha val="29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8A0D9678-D36E-0357-D820-72274A4657AD}"/>
              </a:ext>
            </a:extLst>
          </p:cNvPr>
          <p:cNvSpPr txBox="1">
            <a:spLocks/>
          </p:cNvSpPr>
          <p:nvPr/>
        </p:nvSpPr>
        <p:spPr>
          <a:xfrm>
            <a:off x="1236468" y="4747585"/>
            <a:ext cx="1337572" cy="2513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b="1">
                <a:solidFill>
                  <a:schemeClr val="bg1"/>
                </a:solidFill>
              </a:rPr>
              <a:t>Conciliaciones</a:t>
            </a:r>
            <a:endParaRPr lang="es-ES" sz="1200" b="1">
              <a:solidFill>
                <a:schemeClr val="bg1"/>
              </a:solidFill>
            </a:endParaRPr>
          </a:p>
        </p:txBody>
      </p: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1EA6F3BB-0BD3-6A5B-28E1-022A3DEFCC92}"/>
              </a:ext>
            </a:extLst>
          </p:cNvPr>
          <p:cNvSpPr/>
          <p:nvPr/>
        </p:nvSpPr>
        <p:spPr>
          <a:xfrm>
            <a:off x="1122379" y="4538776"/>
            <a:ext cx="1513012" cy="670827"/>
          </a:xfrm>
          <a:prstGeom prst="roundRect">
            <a:avLst>
              <a:gd name="adj" fmla="val 10000"/>
            </a:avLst>
          </a:prstGeom>
          <a:noFill/>
          <a:ln>
            <a:solidFill>
              <a:srgbClr val="DEFFF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84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57C90B6F-1238-9546-ECD1-A5D39BEAAA19}"/>
              </a:ext>
            </a:extLst>
          </p:cNvPr>
          <p:cNvSpPr/>
          <p:nvPr/>
        </p:nvSpPr>
        <p:spPr>
          <a:xfrm>
            <a:off x="4161602" y="2511745"/>
            <a:ext cx="3109925" cy="3109925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037EDA-E9F7-07F5-EF3A-D7A89B266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9760"/>
            <a:ext cx="10515600" cy="1325563"/>
          </a:xfrm>
        </p:spPr>
        <p:txBody>
          <a:bodyPr>
            <a:normAutofit/>
          </a:bodyPr>
          <a:lstStyle/>
          <a:p>
            <a:r>
              <a:rPr lang="es-CL" sz="3600" dirty="0">
                <a:latin typeface="+mj-lt"/>
              </a:rPr>
              <a:t>Módulos y principales características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39FD4E-583A-6070-7DEB-3CA94AE95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3785" y="1667433"/>
            <a:ext cx="2031395" cy="359090"/>
          </a:xfrm>
        </p:spPr>
        <p:txBody>
          <a:bodyPr>
            <a:normAutofit/>
          </a:bodyPr>
          <a:lstStyle/>
          <a:p>
            <a:r>
              <a:rPr lang="es-CL" sz="1200" b="1" dirty="0">
                <a:latin typeface="+mj-lt"/>
              </a:rPr>
              <a:t>Canales de integración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2688161-B463-88A8-7097-8BAB0493900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latin typeface="+mj-lt"/>
              </a:rPr>
              <a:t>ARQUITECTURA</a:t>
            </a:r>
          </a:p>
        </p:txBody>
      </p:sp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DE3B95-18F9-093B-910A-CF06C7F0EE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570538"/>
            <a:ext cx="722760" cy="8487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C0E25A6E-03DD-1B6F-931E-B55488C4C8D8}"/>
              </a:ext>
            </a:extLst>
          </p:cNvPr>
          <p:cNvSpPr/>
          <p:nvPr/>
        </p:nvSpPr>
        <p:spPr>
          <a:xfrm>
            <a:off x="4285232" y="2635375"/>
            <a:ext cx="2862663" cy="286266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bg1"/>
                </a:solidFill>
              </a:rPr>
              <a:t>Mex Bóveda</a:t>
            </a:r>
            <a:endParaRPr lang="es-MX" b="1">
              <a:solidFill>
                <a:schemeClr val="bg1"/>
              </a:solidFill>
            </a:endParaRPr>
          </a:p>
        </p:txBody>
      </p: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71FDB8D6-93D1-7ECD-5EAD-84A54E08AA17}"/>
              </a:ext>
            </a:extLst>
          </p:cNvPr>
          <p:cNvCxnSpPr>
            <a:cxnSpLocks/>
          </p:cNvCxnSpPr>
          <p:nvPr/>
        </p:nvCxnSpPr>
        <p:spPr>
          <a:xfrm rot="10800000">
            <a:off x="4224561" y="1892035"/>
            <a:ext cx="878394" cy="677305"/>
          </a:xfrm>
          <a:prstGeom prst="bentConnector3">
            <a:avLst>
              <a:gd name="adj1" fmla="val 5367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A621B1FD-DB1E-1082-3926-E389308D20AE}"/>
              </a:ext>
            </a:extLst>
          </p:cNvPr>
          <p:cNvSpPr txBox="1">
            <a:spLocks/>
          </p:cNvSpPr>
          <p:nvPr/>
        </p:nvSpPr>
        <p:spPr>
          <a:xfrm>
            <a:off x="2454544" y="2082447"/>
            <a:ext cx="1787158" cy="2675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dirty="0">
                <a:solidFill>
                  <a:schemeClr val="tx1"/>
                </a:solidFill>
                <a:latin typeface="+mj-lt"/>
              </a:rPr>
              <a:t>Web </a:t>
            </a:r>
            <a:r>
              <a:rPr lang="es-CL" sz="1200" dirty="0" err="1">
                <a:solidFill>
                  <a:schemeClr val="tx1"/>
                </a:solidFill>
                <a:latin typeface="+mj-lt"/>
              </a:rPr>
              <a:t>services</a:t>
            </a:r>
            <a:r>
              <a:rPr lang="es-CL" sz="1200" dirty="0">
                <a:solidFill>
                  <a:schemeClr val="tx1"/>
                </a:solidFill>
                <a:latin typeface="+mj-lt"/>
              </a:rPr>
              <a:t> carga manual</a:t>
            </a:r>
          </a:p>
        </p:txBody>
      </p: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019E6ED0-D5D3-E3CD-D34C-641B40FB9D8C}"/>
              </a:ext>
            </a:extLst>
          </p:cNvPr>
          <p:cNvCxnSpPr>
            <a:cxnSpLocks/>
          </p:cNvCxnSpPr>
          <p:nvPr/>
        </p:nvCxnSpPr>
        <p:spPr>
          <a:xfrm rot="10800000">
            <a:off x="1831457" y="2747960"/>
            <a:ext cx="2767753" cy="260470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AE9BCC05-D446-FACB-5397-F10C23B89EED}"/>
              </a:ext>
            </a:extLst>
          </p:cNvPr>
          <p:cNvSpPr txBox="1">
            <a:spLocks/>
          </p:cNvSpPr>
          <p:nvPr/>
        </p:nvSpPr>
        <p:spPr>
          <a:xfrm>
            <a:off x="974888" y="2625188"/>
            <a:ext cx="1787158" cy="2675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>
                <a:latin typeface="+mj-lt"/>
              </a:rPr>
              <a:t>Emisión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31C711E1-E35F-2744-7307-7FFFA549F127}"/>
              </a:ext>
            </a:extLst>
          </p:cNvPr>
          <p:cNvSpPr txBox="1">
            <a:spLocks/>
          </p:cNvSpPr>
          <p:nvPr/>
        </p:nvSpPr>
        <p:spPr>
          <a:xfrm>
            <a:off x="974888" y="2930979"/>
            <a:ext cx="1787158" cy="10430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>
                <a:solidFill>
                  <a:schemeClr val="tx1"/>
                </a:solidFill>
                <a:latin typeface="+mj-lt"/>
              </a:rPr>
              <a:t>Balance </a:t>
            </a:r>
          </a:p>
          <a:p>
            <a:r>
              <a:rPr lang="es-CL" sz="1200">
                <a:solidFill>
                  <a:schemeClr val="tx1"/>
                </a:solidFill>
                <a:latin typeface="+mj-lt"/>
              </a:rPr>
              <a:t>Facturas</a:t>
            </a:r>
          </a:p>
          <a:p>
            <a:r>
              <a:rPr lang="es-CL" sz="1200">
                <a:solidFill>
                  <a:schemeClr val="tx1"/>
                </a:solidFill>
                <a:latin typeface="+mj-lt"/>
              </a:rPr>
              <a:t>Complemento de pagos</a:t>
            </a:r>
          </a:p>
          <a:p>
            <a:r>
              <a:rPr lang="es-CL" sz="1200">
                <a:solidFill>
                  <a:schemeClr val="tx1"/>
                </a:solidFill>
                <a:latin typeface="+mj-lt"/>
              </a:rPr>
              <a:t>Confronta</a:t>
            </a:r>
          </a:p>
        </p:txBody>
      </p:sp>
      <p:cxnSp>
        <p:nvCxnSpPr>
          <p:cNvPr id="34" name="Conector: angular 33">
            <a:extLst>
              <a:ext uri="{FF2B5EF4-FFF2-40B4-BE49-F238E27FC236}">
                <a16:creationId xmlns:a16="http://schemas.microsoft.com/office/drawing/2014/main" id="{26694A19-F9E5-ECB5-FC55-7ECF9A008AA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34938" y="4566184"/>
            <a:ext cx="2406764" cy="134188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3845884D-13D0-7D36-57FB-8C00CB62029E}"/>
              </a:ext>
            </a:extLst>
          </p:cNvPr>
          <p:cNvSpPr txBox="1">
            <a:spLocks/>
          </p:cNvSpPr>
          <p:nvPr/>
        </p:nvSpPr>
        <p:spPr>
          <a:xfrm>
            <a:off x="1026891" y="4566584"/>
            <a:ext cx="1787158" cy="2675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>
                <a:latin typeface="+mj-lt"/>
              </a:rPr>
              <a:t>Nómina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5DA87B8D-BBAE-4346-D91C-2C5C730685FC}"/>
              </a:ext>
            </a:extLst>
          </p:cNvPr>
          <p:cNvSpPr txBox="1">
            <a:spLocks/>
          </p:cNvSpPr>
          <p:nvPr/>
        </p:nvSpPr>
        <p:spPr>
          <a:xfrm>
            <a:off x="1026890" y="4306670"/>
            <a:ext cx="1787158" cy="10430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100">
                <a:solidFill>
                  <a:schemeClr val="tx1"/>
                </a:solidFill>
                <a:latin typeface="+mj-lt"/>
              </a:rPr>
              <a:t>Reportes </a:t>
            </a:r>
          </a:p>
          <a:p>
            <a:r>
              <a:rPr lang="es-CL" sz="1100">
                <a:solidFill>
                  <a:schemeClr val="tx1"/>
                </a:solidFill>
                <a:latin typeface="+mj-lt"/>
              </a:rPr>
              <a:t>Confrontas</a:t>
            </a:r>
          </a:p>
        </p:txBody>
      </p:sp>
      <p:cxnSp>
        <p:nvCxnSpPr>
          <p:cNvPr id="42" name="Conector: angular 41">
            <a:extLst>
              <a:ext uri="{FF2B5EF4-FFF2-40B4-BE49-F238E27FC236}">
                <a16:creationId xmlns:a16="http://schemas.microsoft.com/office/drawing/2014/main" id="{2A087B24-5798-0DCC-359F-EB153BF94C0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06050" y="5401142"/>
            <a:ext cx="1066659" cy="321262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Marcador de texto 2">
            <a:extLst>
              <a:ext uri="{FF2B5EF4-FFF2-40B4-BE49-F238E27FC236}">
                <a16:creationId xmlns:a16="http://schemas.microsoft.com/office/drawing/2014/main" id="{456D2119-6722-4432-14AB-26FDF94BF8CA}"/>
              </a:ext>
            </a:extLst>
          </p:cNvPr>
          <p:cNvSpPr txBox="1">
            <a:spLocks/>
          </p:cNvSpPr>
          <p:nvPr/>
        </p:nvSpPr>
        <p:spPr>
          <a:xfrm>
            <a:off x="2594246" y="5588616"/>
            <a:ext cx="1787158" cy="2675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>
                <a:latin typeface="+mj-lt"/>
              </a:rPr>
              <a:t>Listas negras</a:t>
            </a:r>
          </a:p>
        </p:txBody>
      </p:sp>
      <p:sp>
        <p:nvSpPr>
          <p:cNvPr id="44" name="Marcador de texto 2">
            <a:extLst>
              <a:ext uri="{FF2B5EF4-FFF2-40B4-BE49-F238E27FC236}">
                <a16:creationId xmlns:a16="http://schemas.microsoft.com/office/drawing/2014/main" id="{E68FBC58-91F2-C101-D54C-CB7F8B8F8667}"/>
              </a:ext>
            </a:extLst>
          </p:cNvPr>
          <p:cNvSpPr txBox="1">
            <a:spLocks/>
          </p:cNvSpPr>
          <p:nvPr/>
        </p:nvSpPr>
        <p:spPr>
          <a:xfrm>
            <a:off x="2594246" y="5839666"/>
            <a:ext cx="1787158" cy="414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100">
                <a:solidFill>
                  <a:schemeClr val="tx1"/>
                </a:solidFill>
                <a:latin typeface="+mj-lt"/>
              </a:rPr>
              <a:t>Validación de 69 y 69B listas negras del SAT</a:t>
            </a:r>
          </a:p>
        </p:txBody>
      </p:sp>
      <p:cxnSp>
        <p:nvCxnSpPr>
          <p:cNvPr id="50" name="Conector: angular 49">
            <a:extLst>
              <a:ext uri="{FF2B5EF4-FFF2-40B4-BE49-F238E27FC236}">
                <a16:creationId xmlns:a16="http://schemas.microsoft.com/office/drawing/2014/main" id="{5E2CDAB8-D301-E56C-3DD5-DFC87AEF2D91}"/>
              </a:ext>
            </a:extLst>
          </p:cNvPr>
          <p:cNvCxnSpPr/>
          <p:nvPr/>
        </p:nvCxnSpPr>
        <p:spPr>
          <a:xfrm flipV="1">
            <a:off x="6492853" y="2019643"/>
            <a:ext cx="778674" cy="678623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Marcador de texto 2">
            <a:extLst>
              <a:ext uri="{FF2B5EF4-FFF2-40B4-BE49-F238E27FC236}">
                <a16:creationId xmlns:a16="http://schemas.microsoft.com/office/drawing/2014/main" id="{969C7CB7-88DE-4493-A3F8-B15851C79A99}"/>
              </a:ext>
            </a:extLst>
          </p:cNvPr>
          <p:cNvSpPr txBox="1">
            <a:spLocks/>
          </p:cNvSpPr>
          <p:nvPr/>
        </p:nvSpPr>
        <p:spPr>
          <a:xfrm>
            <a:off x="7320093" y="1885854"/>
            <a:ext cx="1787158" cy="2675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>
                <a:latin typeface="+mj-lt"/>
              </a:rPr>
              <a:t>Plataforma SAAS</a:t>
            </a:r>
          </a:p>
        </p:txBody>
      </p:sp>
      <p:sp>
        <p:nvSpPr>
          <p:cNvPr id="52" name="Marcador de texto 2">
            <a:extLst>
              <a:ext uri="{FF2B5EF4-FFF2-40B4-BE49-F238E27FC236}">
                <a16:creationId xmlns:a16="http://schemas.microsoft.com/office/drawing/2014/main" id="{68829FD7-D186-BACD-338B-3F30C2B87044}"/>
              </a:ext>
            </a:extLst>
          </p:cNvPr>
          <p:cNvSpPr txBox="1">
            <a:spLocks/>
          </p:cNvSpPr>
          <p:nvPr/>
        </p:nvSpPr>
        <p:spPr>
          <a:xfrm>
            <a:off x="7320093" y="2065063"/>
            <a:ext cx="1787158" cy="84277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CL" sz="1100">
                <a:solidFill>
                  <a:schemeClr val="tx1"/>
                </a:solidFill>
                <a:latin typeface="+mj-lt"/>
              </a:rPr>
              <a:t>Asure</a:t>
            </a:r>
          </a:p>
          <a:p>
            <a:pPr>
              <a:lnSpc>
                <a:spcPct val="100000"/>
              </a:lnSpc>
            </a:pPr>
            <a:r>
              <a:rPr lang="es-CL" sz="1100">
                <a:solidFill>
                  <a:schemeClr val="tx1"/>
                </a:solidFill>
                <a:latin typeface="+mj-lt"/>
              </a:rPr>
              <a:t>AWS</a:t>
            </a:r>
          </a:p>
          <a:p>
            <a:pPr>
              <a:lnSpc>
                <a:spcPct val="100000"/>
              </a:lnSpc>
            </a:pPr>
            <a:r>
              <a:rPr lang="es-CL" sz="1100">
                <a:solidFill>
                  <a:schemeClr val="tx1"/>
                </a:solidFill>
                <a:latin typeface="+mj-lt"/>
              </a:rPr>
              <a:t>Google</a:t>
            </a:r>
          </a:p>
        </p:txBody>
      </p:sp>
      <p:cxnSp>
        <p:nvCxnSpPr>
          <p:cNvPr id="56" name="Conector: angular 55">
            <a:extLst>
              <a:ext uri="{FF2B5EF4-FFF2-40B4-BE49-F238E27FC236}">
                <a16:creationId xmlns:a16="http://schemas.microsoft.com/office/drawing/2014/main" id="{94F82948-B3A4-2439-6368-81CAE309DE8E}"/>
              </a:ext>
            </a:extLst>
          </p:cNvPr>
          <p:cNvCxnSpPr/>
          <p:nvPr/>
        </p:nvCxnSpPr>
        <p:spPr>
          <a:xfrm flipV="1">
            <a:off x="6897889" y="2768408"/>
            <a:ext cx="2552956" cy="288435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Marcador de texto 2">
            <a:extLst>
              <a:ext uri="{FF2B5EF4-FFF2-40B4-BE49-F238E27FC236}">
                <a16:creationId xmlns:a16="http://schemas.microsoft.com/office/drawing/2014/main" id="{B3178D68-E410-0C54-8350-82EED0E9E8B9}"/>
              </a:ext>
            </a:extLst>
          </p:cNvPr>
          <p:cNvSpPr txBox="1">
            <a:spLocks/>
          </p:cNvSpPr>
          <p:nvPr/>
        </p:nvSpPr>
        <p:spPr>
          <a:xfrm>
            <a:off x="9499411" y="2649111"/>
            <a:ext cx="1787158" cy="2675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>
                <a:latin typeface="+mj-lt"/>
              </a:rPr>
              <a:t>Recepción</a:t>
            </a:r>
          </a:p>
        </p:txBody>
      </p:sp>
      <p:sp>
        <p:nvSpPr>
          <p:cNvPr id="58" name="Marcador de texto 2">
            <a:extLst>
              <a:ext uri="{FF2B5EF4-FFF2-40B4-BE49-F238E27FC236}">
                <a16:creationId xmlns:a16="http://schemas.microsoft.com/office/drawing/2014/main" id="{0F294BF5-4BCE-2BC4-9E02-00BD8850FC6E}"/>
              </a:ext>
            </a:extLst>
          </p:cNvPr>
          <p:cNvSpPr txBox="1">
            <a:spLocks/>
          </p:cNvSpPr>
          <p:nvPr/>
        </p:nvSpPr>
        <p:spPr>
          <a:xfrm>
            <a:off x="9499411" y="2954902"/>
            <a:ext cx="1787158" cy="10430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>
                <a:solidFill>
                  <a:schemeClr val="tx1"/>
                </a:solidFill>
                <a:latin typeface="+mj-lt"/>
              </a:rPr>
              <a:t>Balance </a:t>
            </a:r>
          </a:p>
          <a:p>
            <a:r>
              <a:rPr lang="es-CL" sz="1200">
                <a:solidFill>
                  <a:schemeClr val="tx1"/>
                </a:solidFill>
                <a:latin typeface="+mj-lt"/>
              </a:rPr>
              <a:t>Facturas</a:t>
            </a:r>
          </a:p>
          <a:p>
            <a:r>
              <a:rPr lang="es-CL" sz="1200">
                <a:solidFill>
                  <a:schemeClr val="tx1"/>
                </a:solidFill>
                <a:latin typeface="+mj-lt"/>
              </a:rPr>
              <a:t>Complemento de pagos</a:t>
            </a:r>
          </a:p>
          <a:p>
            <a:r>
              <a:rPr lang="es-CL" sz="1200">
                <a:solidFill>
                  <a:schemeClr val="tx1"/>
                </a:solidFill>
                <a:latin typeface="+mj-lt"/>
              </a:rPr>
              <a:t>Confronta</a:t>
            </a:r>
          </a:p>
        </p:txBody>
      </p:sp>
      <p:cxnSp>
        <p:nvCxnSpPr>
          <p:cNvPr id="60" name="Conector: angular 59">
            <a:extLst>
              <a:ext uri="{FF2B5EF4-FFF2-40B4-BE49-F238E27FC236}">
                <a16:creationId xmlns:a16="http://schemas.microsoft.com/office/drawing/2014/main" id="{DA1861E9-6FD4-AE29-02CE-8F724B9B285D}"/>
              </a:ext>
            </a:extLst>
          </p:cNvPr>
          <p:cNvCxnSpPr/>
          <p:nvPr/>
        </p:nvCxnSpPr>
        <p:spPr>
          <a:xfrm>
            <a:off x="7211867" y="4552798"/>
            <a:ext cx="2287544" cy="147575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Marcador de texto 2">
            <a:extLst>
              <a:ext uri="{FF2B5EF4-FFF2-40B4-BE49-F238E27FC236}">
                <a16:creationId xmlns:a16="http://schemas.microsoft.com/office/drawing/2014/main" id="{4EEF78B5-EAF4-9AEB-A768-B2E96C830393}"/>
              </a:ext>
            </a:extLst>
          </p:cNvPr>
          <p:cNvSpPr txBox="1">
            <a:spLocks/>
          </p:cNvSpPr>
          <p:nvPr/>
        </p:nvSpPr>
        <p:spPr>
          <a:xfrm>
            <a:off x="9499412" y="4572574"/>
            <a:ext cx="1787158" cy="2675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>
                <a:latin typeface="+mj-lt"/>
              </a:rPr>
              <a:t>Usuarios</a:t>
            </a:r>
          </a:p>
        </p:txBody>
      </p:sp>
      <p:sp>
        <p:nvSpPr>
          <p:cNvPr id="62" name="Marcador de texto 2">
            <a:extLst>
              <a:ext uri="{FF2B5EF4-FFF2-40B4-BE49-F238E27FC236}">
                <a16:creationId xmlns:a16="http://schemas.microsoft.com/office/drawing/2014/main" id="{78CD96D5-330A-D922-FDFD-BAC340EDCA39}"/>
              </a:ext>
            </a:extLst>
          </p:cNvPr>
          <p:cNvSpPr txBox="1">
            <a:spLocks/>
          </p:cNvSpPr>
          <p:nvPr/>
        </p:nvSpPr>
        <p:spPr>
          <a:xfrm>
            <a:off x="9499411" y="4784113"/>
            <a:ext cx="1787158" cy="408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100">
                <a:solidFill>
                  <a:schemeClr val="tx1"/>
                </a:solidFill>
                <a:latin typeface="+mj-lt"/>
              </a:rPr>
              <a:t>Administración de usuarios, perfiles y roles</a:t>
            </a:r>
          </a:p>
        </p:txBody>
      </p:sp>
      <p:cxnSp>
        <p:nvCxnSpPr>
          <p:cNvPr id="64" name="Conector: angular 63">
            <a:extLst>
              <a:ext uri="{FF2B5EF4-FFF2-40B4-BE49-F238E27FC236}">
                <a16:creationId xmlns:a16="http://schemas.microsoft.com/office/drawing/2014/main" id="{0CBD8084-FE1B-8642-AE7A-B424C2474123}"/>
              </a:ext>
            </a:extLst>
          </p:cNvPr>
          <p:cNvCxnSpPr/>
          <p:nvPr/>
        </p:nvCxnSpPr>
        <p:spPr>
          <a:xfrm>
            <a:off x="6634002" y="5349672"/>
            <a:ext cx="1442175" cy="372732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Marcador de texto 2">
            <a:extLst>
              <a:ext uri="{FF2B5EF4-FFF2-40B4-BE49-F238E27FC236}">
                <a16:creationId xmlns:a16="http://schemas.microsoft.com/office/drawing/2014/main" id="{B1D2BF3C-C826-6D8D-119D-C787AE847C0B}"/>
              </a:ext>
            </a:extLst>
          </p:cNvPr>
          <p:cNvSpPr txBox="1">
            <a:spLocks/>
          </p:cNvSpPr>
          <p:nvPr/>
        </p:nvSpPr>
        <p:spPr>
          <a:xfrm>
            <a:off x="8076177" y="5574460"/>
            <a:ext cx="1787158" cy="2675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>
                <a:latin typeface="+mj-lt"/>
              </a:rPr>
              <a:t>Notificaciones</a:t>
            </a:r>
          </a:p>
        </p:txBody>
      </p:sp>
      <p:sp>
        <p:nvSpPr>
          <p:cNvPr id="66" name="Marcador de texto 2">
            <a:extLst>
              <a:ext uri="{FF2B5EF4-FFF2-40B4-BE49-F238E27FC236}">
                <a16:creationId xmlns:a16="http://schemas.microsoft.com/office/drawing/2014/main" id="{1611DE5D-B6DB-7121-9F00-6DC17A8A709E}"/>
              </a:ext>
            </a:extLst>
          </p:cNvPr>
          <p:cNvSpPr txBox="1">
            <a:spLocks/>
          </p:cNvSpPr>
          <p:nvPr/>
        </p:nvSpPr>
        <p:spPr>
          <a:xfrm>
            <a:off x="8076177" y="5825510"/>
            <a:ext cx="1787158" cy="24131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100">
                <a:solidFill>
                  <a:schemeClr val="tx1"/>
                </a:solidFill>
                <a:latin typeface="+mj-lt"/>
              </a:rPr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950435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E17BF6D-653D-ED80-85A3-CF669638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93" y="885253"/>
            <a:ext cx="10515600" cy="556258"/>
          </a:xfrm>
        </p:spPr>
        <p:txBody>
          <a:bodyPr>
            <a:normAutofit fontScale="90000"/>
          </a:bodyPr>
          <a:lstStyle/>
          <a:p>
            <a:r>
              <a:rPr lang="es-CL" dirty="0">
                <a:latin typeface="+mj-lt"/>
              </a:rPr>
              <a:t>Diagrama del sistema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37493CE-52AA-7572-3B55-28923E73F29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57243" y="553777"/>
            <a:ext cx="10521950" cy="269483"/>
          </a:xfrm>
        </p:spPr>
        <p:txBody>
          <a:bodyPr>
            <a:normAutofit fontScale="92500" lnSpcReduction="20000"/>
          </a:bodyPr>
          <a:lstStyle/>
          <a:p>
            <a:r>
              <a:rPr lang="es-CL" dirty="0">
                <a:latin typeface="+mj-lt"/>
              </a:rPr>
              <a:t>ARQUITECTURA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039DD25-E643-BEEB-8DFB-CC82050FA1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570538"/>
            <a:ext cx="583147" cy="68476"/>
          </a:xfrm>
          <a:prstGeom prst="rect">
            <a:avLst/>
          </a:prstGeom>
        </p:spPr>
      </p:pic>
      <p:pic>
        <p:nvPicPr>
          <p:cNvPr id="4" name="Picture 51">
            <a:extLst>
              <a:ext uri="{FF2B5EF4-FFF2-40B4-BE49-F238E27FC236}">
                <a16:creationId xmlns:a16="http://schemas.microsoft.com/office/drawing/2014/main" id="{A1B63006-CF21-F9B6-3AB6-0CD18FAFFF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3" t="21515" r="19322" b="20801"/>
          <a:stretch/>
        </p:blipFill>
        <p:spPr>
          <a:xfrm>
            <a:off x="9204045" y="1842086"/>
            <a:ext cx="571590" cy="523554"/>
          </a:xfrm>
          <a:prstGeom prst="rect">
            <a:avLst/>
          </a:prstGeom>
        </p:spPr>
      </p:pic>
      <p:sp>
        <p:nvSpPr>
          <p:cNvPr id="6" name="343 Rectángulo">
            <a:extLst>
              <a:ext uri="{FF2B5EF4-FFF2-40B4-BE49-F238E27FC236}">
                <a16:creationId xmlns:a16="http://schemas.microsoft.com/office/drawing/2014/main" id="{50870158-3B31-494A-2250-D954BBCCC315}"/>
              </a:ext>
            </a:extLst>
          </p:cNvPr>
          <p:cNvSpPr/>
          <p:nvPr/>
        </p:nvSpPr>
        <p:spPr bwMode="ltGray">
          <a:xfrm>
            <a:off x="0" y="4071226"/>
            <a:ext cx="244442" cy="17652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700" err="1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0" name="176 CuadroTexto">
            <a:extLst>
              <a:ext uri="{FF2B5EF4-FFF2-40B4-BE49-F238E27FC236}">
                <a16:creationId xmlns:a16="http://schemas.microsoft.com/office/drawing/2014/main" id="{DB444A27-A5A8-BD59-F483-723E9DF65BCE}"/>
              </a:ext>
            </a:extLst>
          </p:cNvPr>
          <p:cNvSpPr txBox="1"/>
          <p:nvPr/>
        </p:nvSpPr>
        <p:spPr>
          <a:xfrm>
            <a:off x="6186122" y="2404063"/>
            <a:ext cx="2191551" cy="4408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-411480" algn="ctr">
              <a:spcAft>
                <a:spcPts val="1350"/>
              </a:spcAft>
            </a:pPr>
            <a:r>
              <a:rPr lang="es-MX" sz="1000">
                <a:solidFill>
                  <a:schemeClr val="tx2"/>
                </a:solidFill>
                <a:latin typeface="+mj-lt"/>
              </a:rPr>
              <a:t>3. Descarga automática de CFDI del Cliente desde FTP/</a:t>
            </a:r>
            <a:r>
              <a:rPr lang="es-MX" sz="1000" err="1">
                <a:solidFill>
                  <a:schemeClr val="tx2"/>
                </a:solidFill>
                <a:latin typeface="+mj-lt"/>
              </a:rPr>
              <a:t>Webservice</a:t>
            </a:r>
            <a:r>
              <a:rPr lang="es-MX" sz="1000">
                <a:solidFill>
                  <a:schemeClr val="tx2"/>
                </a:solidFill>
                <a:latin typeface="+mj-lt"/>
              </a:rPr>
              <a:t> (otros PAC / sistemas)</a:t>
            </a:r>
          </a:p>
        </p:txBody>
      </p:sp>
      <p:sp>
        <p:nvSpPr>
          <p:cNvPr id="11" name="176 CuadroTexto">
            <a:extLst>
              <a:ext uri="{FF2B5EF4-FFF2-40B4-BE49-F238E27FC236}">
                <a16:creationId xmlns:a16="http://schemas.microsoft.com/office/drawing/2014/main" id="{EE2B34D5-298F-5A55-FE20-A4839EF9121A}"/>
              </a:ext>
            </a:extLst>
          </p:cNvPr>
          <p:cNvSpPr txBox="1"/>
          <p:nvPr/>
        </p:nvSpPr>
        <p:spPr>
          <a:xfrm>
            <a:off x="8461963" y="2387023"/>
            <a:ext cx="2055755" cy="4408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-411480" algn="ctr">
              <a:spcAft>
                <a:spcPts val="1350"/>
              </a:spcAft>
            </a:pPr>
            <a:r>
              <a:rPr lang="es-MX" sz="1000">
                <a:solidFill>
                  <a:schemeClr val="tx2"/>
                </a:solidFill>
                <a:latin typeface="+mj-lt"/>
              </a:rPr>
              <a:t>4. Descarga de archivos del Portal del SAT, que el Cliente no tenía registrados en sus repositorios.</a:t>
            </a:r>
          </a:p>
        </p:txBody>
      </p:sp>
      <p:sp>
        <p:nvSpPr>
          <p:cNvPr id="14" name="455 CuadroTexto">
            <a:extLst>
              <a:ext uri="{FF2B5EF4-FFF2-40B4-BE49-F238E27FC236}">
                <a16:creationId xmlns:a16="http://schemas.microsoft.com/office/drawing/2014/main" id="{3A009993-26B3-1C88-2B78-D28951BE3090}"/>
              </a:ext>
            </a:extLst>
          </p:cNvPr>
          <p:cNvSpPr txBox="1"/>
          <p:nvPr/>
        </p:nvSpPr>
        <p:spPr>
          <a:xfrm>
            <a:off x="415622" y="4398906"/>
            <a:ext cx="1539230" cy="11092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indent="-274320">
              <a:spcAft>
                <a:spcPts val="900"/>
              </a:spcAft>
              <a:defRPr sz="700" b="1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s-MX" sz="1000" b="0">
                <a:solidFill>
                  <a:schemeClr val="tx1"/>
                </a:solidFill>
                <a:latin typeface="+mj-lt"/>
              </a:rPr>
              <a:t>5. Consulta de CFDI distinguiendo aquellos que el Cliente no tenía contabilizados. Generación</a:t>
            </a:r>
            <a:br>
              <a:rPr lang="es-MX" sz="1000" b="0">
                <a:solidFill>
                  <a:schemeClr val="tx1"/>
                </a:solidFill>
                <a:latin typeface="+mj-lt"/>
              </a:rPr>
            </a:br>
            <a:r>
              <a:rPr lang="es-MX" sz="1000" b="0">
                <a:solidFill>
                  <a:schemeClr val="tx1"/>
                </a:solidFill>
                <a:latin typeface="+mj-lt"/>
              </a:rPr>
              <a:t>dinámica de reportes y descarga de información.</a:t>
            </a:r>
          </a:p>
        </p:txBody>
      </p:sp>
      <p:sp>
        <p:nvSpPr>
          <p:cNvPr id="15" name="290 Rectángulo">
            <a:extLst>
              <a:ext uri="{FF2B5EF4-FFF2-40B4-BE49-F238E27FC236}">
                <a16:creationId xmlns:a16="http://schemas.microsoft.com/office/drawing/2014/main" id="{930CE82D-26D8-34BF-EFD2-3023E4ED63C4}"/>
              </a:ext>
            </a:extLst>
          </p:cNvPr>
          <p:cNvSpPr/>
          <p:nvPr/>
        </p:nvSpPr>
        <p:spPr bwMode="ltGray">
          <a:xfrm>
            <a:off x="8790336" y="3547784"/>
            <a:ext cx="1270106" cy="25709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700" err="1">
              <a:solidFill>
                <a:schemeClr val="accent3"/>
              </a:solidFill>
              <a:latin typeface="Georgia" pitchFamily="18" charset="0"/>
            </a:endParaRPr>
          </a:p>
        </p:txBody>
      </p:sp>
      <p:sp>
        <p:nvSpPr>
          <p:cNvPr id="16" name="293 CuadroTexto">
            <a:extLst>
              <a:ext uri="{FF2B5EF4-FFF2-40B4-BE49-F238E27FC236}">
                <a16:creationId xmlns:a16="http://schemas.microsoft.com/office/drawing/2014/main" id="{2B7AFFAA-2231-B518-CD84-3353F9B0F98E}"/>
              </a:ext>
            </a:extLst>
          </p:cNvPr>
          <p:cNvSpPr txBox="1"/>
          <p:nvPr/>
        </p:nvSpPr>
        <p:spPr>
          <a:xfrm>
            <a:off x="8931680" y="5748734"/>
            <a:ext cx="987418" cy="3196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indent="-274320" algn="ctr">
              <a:spcAft>
                <a:spcPts val="900"/>
              </a:spcAft>
              <a:defRPr sz="11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s-MX" sz="1500">
                <a:solidFill>
                  <a:schemeClr val="bg1"/>
                </a:solidFill>
              </a:rPr>
              <a:t>Delta</a:t>
            </a:r>
          </a:p>
        </p:txBody>
      </p:sp>
      <p:pic>
        <p:nvPicPr>
          <p:cNvPr id="17" name="Picture 81">
            <a:extLst>
              <a:ext uri="{FF2B5EF4-FFF2-40B4-BE49-F238E27FC236}">
                <a16:creationId xmlns:a16="http://schemas.microsoft.com/office/drawing/2014/main" id="{F8C67EEF-B878-1BE7-A358-5DC9F6FC1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85" y="3734892"/>
            <a:ext cx="773882" cy="724207"/>
          </a:xfrm>
          <a:prstGeom prst="rect">
            <a:avLst/>
          </a:prstGeom>
        </p:spPr>
      </p:pic>
      <p:pic>
        <p:nvPicPr>
          <p:cNvPr id="18" name="Picture 82">
            <a:extLst>
              <a:ext uri="{FF2B5EF4-FFF2-40B4-BE49-F238E27FC236}">
                <a16:creationId xmlns:a16="http://schemas.microsoft.com/office/drawing/2014/main" id="{0629060A-6257-8334-A1C5-3BB110D4E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85" y="4837042"/>
            <a:ext cx="773882" cy="724207"/>
          </a:xfrm>
          <a:prstGeom prst="rect">
            <a:avLst/>
          </a:prstGeom>
        </p:spPr>
      </p:pic>
      <p:sp>
        <p:nvSpPr>
          <p:cNvPr id="19" name="372 Rectángulo">
            <a:extLst>
              <a:ext uri="{FF2B5EF4-FFF2-40B4-BE49-F238E27FC236}">
                <a16:creationId xmlns:a16="http://schemas.microsoft.com/office/drawing/2014/main" id="{FF428247-CDF3-CEA6-7EB9-D1E5762B586E}"/>
              </a:ext>
            </a:extLst>
          </p:cNvPr>
          <p:cNvSpPr/>
          <p:nvPr/>
        </p:nvSpPr>
        <p:spPr bwMode="ltGray">
          <a:xfrm>
            <a:off x="2165820" y="3566545"/>
            <a:ext cx="6293868" cy="25862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2700" err="1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3" name="176 CuadroTexto">
            <a:extLst>
              <a:ext uri="{FF2B5EF4-FFF2-40B4-BE49-F238E27FC236}">
                <a16:creationId xmlns:a16="http://schemas.microsoft.com/office/drawing/2014/main" id="{79099FBD-03A5-7E67-46B3-68F708F29F3E}"/>
              </a:ext>
            </a:extLst>
          </p:cNvPr>
          <p:cNvSpPr txBox="1"/>
          <p:nvPr/>
        </p:nvSpPr>
        <p:spPr>
          <a:xfrm>
            <a:off x="2115255" y="2400529"/>
            <a:ext cx="1631294" cy="274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-411480" algn="ctr">
              <a:spcAft>
                <a:spcPts val="1350"/>
              </a:spcAft>
            </a:pPr>
            <a:r>
              <a:rPr lang="es-MX" sz="1200">
                <a:solidFill>
                  <a:schemeClr val="tx2"/>
                </a:solidFill>
                <a:latin typeface="+mj-lt"/>
              </a:rPr>
              <a:t>1. Descarga CFDI de </a:t>
            </a:r>
            <a:br>
              <a:rPr lang="es-MX" sz="1200">
                <a:solidFill>
                  <a:schemeClr val="tx2"/>
                </a:solidFill>
                <a:latin typeface="+mj-lt"/>
              </a:rPr>
            </a:br>
            <a:r>
              <a:rPr lang="es-MX" sz="1200">
                <a:solidFill>
                  <a:schemeClr val="tx2"/>
                </a:solidFill>
                <a:latin typeface="+mj-lt"/>
              </a:rPr>
              <a:t>Soluciones ESTELA</a:t>
            </a:r>
          </a:p>
        </p:txBody>
      </p:sp>
      <p:pic>
        <p:nvPicPr>
          <p:cNvPr id="28" name="Picture 92">
            <a:extLst>
              <a:ext uri="{FF2B5EF4-FFF2-40B4-BE49-F238E27FC236}">
                <a16:creationId xmlns:a16="http://schemas.microsoft.com/office/drawing/2014/main" id="{FD87B06A-82F8-237E-2E73-8862A9C9B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35" y="3752663"/>
            <a:ext cx="773774" cy="724106"/>
          </a:xfrm>
          <a:prstGeom prst="rect">
            <a:avLst/>
          </a:prstGeom>
        </p:spPr>
      </p:pic>
      <p:pic>
        <p:nvPicPr>
          <p:cNvPr id="29" name="Picture 93">
            <a:extLst>
              <a:ext uri="{FF2B5EF4-FFF2-40B4-BE49-F238E27FC236}">
                <a16:creationId xmlns:a16="http://schemas.microsoft.com/office/drawing/2014/main" id="{E57FA809-0AB4-7316-5332-87C3A38CB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35" y="4991844"/>
            <a:ext cx="773774" cy="724106"/>
          </a:xfrm>
          <a:prstGeom prst="rect">
            <a:avLst/>
          </a:prstGeom>
        </p:spPr>
      </p:pic>
      <p:pic>
        <p:nvPicPr>
          <p:cNvPr id="30" name="Picture 94">
            <a:extLst>
              <a:ext uri="{FF2B5EF4-FFF2-40B4-BE49-F238E27FC236}">
                <a16:creationId xmlns:a16="http://schemas.microsoft.com/office/drawing/2014/main" id="{A750D639-52A1-6DF1-5229-DE86D809F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02" y="4352310"/>
            <a:ext cx="773774" cy="724106"/>
          </a:xfrm>
          <a:prstGeom prst="rect">
            <a:avLst/>
          </a:prstGeom>
        </p:spPr>
      </p:pic>
      <p:pic>
        <p:nvPicPr>
          <p:cNvPr id="31" name="Picture 96">
            <a:extLst>
              <a:ext uri="{FF2B5EF4-FFF2-40B4-BE49-F238E27FC236}">
                <a16:creationId xmlns:a16="http://schemas.microsoft.com/office/drawing/2014/main" id="{01BDCC4B-8A5F-0837-5D62-9BCBD68470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41" y="4344925"/>
            <a:ext cx="773774" cy="724106"/>
          </a:xfrm>
          <a:prstGeom prst="rect">
            <a:avLst/>
          </a:prstGeom>
        </p:spPr>
      </p:pic>
      <p:sp>
        <p:nvSpPr>
          <p:cNvPr id="32" name="292 CuadroTexto">
            <a:extLst>
              <a:ext uri="{FF2B5EF4-FFF2-40B4-BE49-F238E27FC236}">
                <a16:creationId xmlns:a16="http://schemas.microsoft.com/office/drawing/2014/main" id="{24641431-0BA2-02EC-77CC-EAF9ADEB808F}"/>
              </a:ext>
            </a:extLst>
          </p:cNvPr>
          <p:cNvSpPr txBox="1"/>
          <p:nvPr/>
        </p:nvSpPr>
        <p:spPr>
          <a:xfrm>
            <a:off x="2305938" y="5823444"/>
            <a:ext cx="5973280" cy="2651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indent="-274320" algn="ctr">
              <a:spcAft>
                <a:spcPts val="900"/>
              </a:spcAft>
              <a:defRPr sz="11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s-MX" sz="1200" b="0">
                <a:solidFill>
                  <a:schemeClr val="accent3"/>
                </a:solidFill>
              </a:rPr>
              <a:t>Ingresos / Egresos / Traslado / Nómina / Constancia de Retenciones / Pagos</a:t>
            </a:r>
          </a:p>
        </p:txBody>
      </p:sp>
      <p:pic>
        <p:nvPicPr>
          <p:cNvPr id="33" name="Picture 98">
            <a:extLst>
              <a:ext uri="{FF2B5EF4-FFF2-40B4-BE49-F238E27FC236}">
                <a16:creationId xmlns:a16="http://schemas.microsoft.com/office/drawing/2014/main" id="{848570D8-393E-617A-0515-BDEE5D23A8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97" y="3719345"/>
            <a:ext cx="773774" cy="724106"/>
          </a:xfrm>
          <a:prstGeom prst="rect">
            <a:avLst/>
          </a:prstGeom>
        </p:spPr>
      </p:pic>
      <p:pic>
        <p:nvPicPr>
          <p:cNvPr id="34" name="Picture 99">
            <a:extLst>
              <a:ext uri="{FF2B5EF4-FFF2-40B4-BE49-F238E27FC236}">
                <a16:creationId xmlns:a16="http://schemas.microsoft.com/office/drawing/2014/main" id="{63D989AB-E785-D36D-02B5-DDA450CA22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97" y="4958526"/>
            <a:ext cx="773774" cy="724106"/>
          </a:xfrm>
          <a:prstGeom prst="rect">
            <a:avLst/>
          </a:prstGeom>
        </p:spPr>
      </p:pic>
      <p:pic>
        <p:nvPicPr>
          <p:cNvPr id="35" name="Picture 100">
            <a:extLst>
              <a:ext uri="{FF2B5EF4-FFF2-40B4-BE49-F238E27FC236}">
                <a16:creationId xmlns:a16="http://schemas.microsoft.com/office/drawing/2014/main" id="{0A198240-35C4-AC7E-D1C9-69929D26D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906" y="4283639"/>
            <a:ext cx="773882" cy="724207"/>
          </a:xfrm>
          <a:prstGeom prst="rect">
            <a:avLst/>
          </a:prstGeom>
        </p:spPr>
      </p:pic>
      <p:sp>
        <p:nvSpPr>
          <p:cNvPr id="39" name="176 CuadroTexto">
            <a:extLst>
              <a:ext uri="{FF2B5EF4-FFF2-40B4-BE49-F238E27FC236}">
                <a16:creationId xmlns:a16="http://schemas.microsoft.com/office/drawing/2014/main" id="{8F9FB6F0-97F9-6478-E84E-F40956DAA70C}"/>
              </a:ext>
            </a:extLst>
          </p:cNvPr>
          <p:cNvSpPr txBox="1"/>
          <p:nvPr/>
        </p:nvSpPr>
        <p:spPr>
          <a:xfrm>
            <a:off x="3763160" y="2400677"/>
            <a:ext cx="2150013" cy="4408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-411480" algn="ctr">
              <a:spcAft>
                <a:spcPts val="1350"/>
              </a:spcAft>
            </a:pPr>
            <a:r>
              <a:rPr lang="es-MX" sz="1000">
                <a:solidFill>
                  <a:schemeClr val="tx2"/>
                </a:solidFill>
                <a:latin typeface="+mj-lt"/>
              </a:rPr>
              <a:t>2. Carga manual de CFDI del Cliente mediante interfaz gráfica (otros PAC / sistemas)</a:t>
            </a:r>
          </a:p>
        </p:txBody>
      </p:sp>
      <p:grpSp>
        <p:nvGrpSpPr>
          <p:cNvPr id="40" name="Group 121">
            <a:extLst>
              <a:ext uri="{FF2B5EF4-FFF2-40B4-BE49-F238E27FC236}">
                <a16:creationId xmlns:a16="http://schemas.microsoft.com/office/drawing/2014/main" id="{A105C4BE-36A5-5475-D79D-0550A9A73FBC}"/>
              </a:ext>
            </a:extLst>
          </p:cNvPr>
          <p:cNvGrpSpPr/>
          <p:nvPr/>
        </p:nvGrpSpPr>
        <p:grpSpPr>
          <a:xfrm>
            <a:off x="7063224" y="3018587"/>
            <a:ext cx="557425" cy="549460"/>
            <a:chOff x="4301386" y="2380609"/>
            <a:chExt cx="656993" cy="598312"/>
          </a:xfrm>
        </p:grpSpPr>
        <p:cxnSp>
          <p:nvCxnSpPr>
            <p:cNvPr id="41" name="Straight Arrow Connector 156">
              <a:extLst>
                <a:ext uri="{FF2B5EF4-FFF2-40B4-BE49-F238E27FC236}">
                  <a16:creationId xmlns:a16="http://schemas.microsoft.com/office/drawing/2014/main" id="{17F6F472-0C71-F06D-EA4E-AABC4BC8E0BE}"/>
                </a:ext>
              </a:extLst>
            </p:cNvPr>
            <p:cNvCxnSpPr/>
            <p:nvPr/>
          </p:nvCxnSpPr>
          <p:spPr>
            <a:xfrm>
              <a:off x="4301386" y="2448868"/>
              <a:ext cx="0" cy="43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42" name="Picture 123">
              <a:extLst>
                <a:ext uri="{FF2B5EF4-FFF2-40B4-BE49-F238E27FC236}">
                  <a16:creationId xmlns:a16="http://schemas.microsoft.com/office/drawing/2014/main" id="{63347227-4D49-F6E6-4FB1-F26A3620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028" y="2380609"/>
              <a:ext cx="639351" cy="598312"/>
            </a:xfrm>
            <a:prstGeom prst="rect">
              <a:avLst/>
            </a:prstGeom>
          </p:spPr>
        </p:pic>
      </p:grpSp>
      <p:sp>
        <p:nvSpPr>
          <p:cNvPr id="43" name="176 CuadroTexto">
            <a:extLst>
              <a:ext uri="{FF2B5EF4-FFF2-40B4-BE49-F238E27FC236}">
                <a16:creationId xmlns:a16="http://schemas.microsoft.com/office/drawing/2014/main" id="{65AD55CF-6F5A-6003-0297-39D367657C33}"/>
              </a:ext>
            </a:extLst>
          </p:cNvPr>
          <p:cNvSpPr txBox="1"/>
          <p:nvPr/>
        </p:nvSpPr>
        <p:spPr>
          <a:xfrm>
            <a:off x="10511164" y="4205478"/>
            <a:ext cx="1147642" cy="13085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-411480">
              <a:spcAft>
                <a:spcPts val="1350"/>
              </a:spcAft>
            </a:pPr>
            <a:r>
              <a:rPr lang="es-MX" sz="1000">
                <a:latin typeface="+mj-lt"/>
              </a:rPr>
              <a:t>El cliente tendrá un KEY VAULT donde resguardará su FIEL en tenencia de AZURE a la cual Bóveda Fiscal PEGASO solo consultará para saber que existe a petición del SAT</a:t>
            </a:r>
          </a:p>
        </p:txBody>
      </p:sp>
      <p:pic>
        <p:nvPicPr>
          <p:cNvPr id="44" name="Picture 125">
            <a:extLst>
              <a:ext uri="{FF2B5EF4-FFF2-40B4-BE49-F238E27FC236}">
                <a16:creationId xmlns:a16="http://schemas.microsoft.com/office/drawing/2014/main" id="{DAA6F118-92A8-9840-CA53-EE3D3A7B6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8202" y="3435343"/>
            <a:ext cx="1069526" cy="643114"/>
          </a:xfrm>
          <a:prstGeom prst="rect">
            <a:avLst/>
          </a:prstGeom>
        </p:spPr>
      </p:pic>
      <p:pic>
        <p:nvPicPr>
          <p:cNvPr id="45" name="Picture 126">
            <a:extLst>
              <a:ext uri="{FF2B5EF4-FFF2-40B4-BE49-F238E27FC236}">
                <a16:creationId xmlns:a16="http://schemas.microsoft.com/office/drawing/2014/main" id="{A05300C8-DFDE-1472-39BB-3CA36FACDE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55" y="3734993"/>
            <a:ext cx="773774" cy="724106"/>
          </a:xfrm>
          <a:prstGeom prst="rect">
            <a:avLst/>
          </a:prstGeom>
        </p:spPr>
      </p:pic>
      <p:pic>
        <p:nvPicPr>
          <p:cNvPr id="46" name="Picture 127">
            <a:extLst>
              <a:ext uri="{FF2B5EF4-FFF2-40B4-BE49-F238E27FC236}">
                <a16:creationId xmlns:a16="http://schemas.microsoft.com/office/drawing/2014/main" id="{9822C1C4-45C8-7CD0-08EE-95BBD88A8F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55" y="4974174"/>
            <a:ext cx="773774" cy="724106"/>
          </a:xfrm>
          <a:prstGeom prst="rect">
            <a:avLst/>
          </a:prstGeom>
        </p:spPr>
      </p:pic>
      <p:pic>
        <p:nvPicPr>
          <p:cNvPr id="47" name="Picture 128">
            <a:extLst>
              <a:ext uri="{FF2B5EF4-FFF2-40B4-BE49-F238E27FC236}">
                <a16:creationId xmlns:a16="http://schemas.microsoft.com/office/drawing/2014/main" id="{FFFC43DA-1CC8-312A-74FC-3ABD54B27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11" y="4344925"/>
            <a:ext cx="773774" cy="724106"/>
          </a:xfrm>
          <a:prstGeom prst="rect">
            <a:avLst/>
          </a:prstGeom>
        </p:spPr>
      </p:pic>
      <p:pic>
        <p:nvPicPr>
          <p:cNvPr id="48" name="Picture 129">
            <a:extLst>
              <a:ext uri="{FF2B5EF4-FFF2-40B4-BE49-F238E27FC236}">
                <a16:creationId xmlns:a16="http://schemas.microsoft.com/office/drawing/2014/main" id="{6460794A-4C12-23A8-8C06-12C25DFD72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67" y="3766663"/>
            <a:ext cx="773774" cy="724106"/>
          </a:xfrm>
          <a:prstGeom prst="rect">
            <a:avLst/>
          </a:prstGeom>
        </p:spPr>
      </p:pic>
      <p:pic>
        <p:nvPicPr>
          <p:cNvPr id="49" name="Picture 130">
            <a:extLst>
              <a:ext uri="{FF2B5EF4-FFF2-40B4-BE49-F238E27FC236}">
                <a16:creationId xmlns:a16="http://schemas.microsoft.com/office/drawing/2014/main" id="{1B810393-0364-206A-4775-FED714131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67" y="5005844"/>
            <a:ext cx="773774" cy="724106"/>
          </a:xfrm>
          <a:prstGeom prst="rect">
            <a:avLst/>
          </a:prstGeom>
        </p:spPr>
      </p:pic>
      <p:pic>
        <p:nvPicPr>
          <p:cNvPr id="50" name="Picture 131">
            <a:extLst>
              <a:ext uri="{FF2B5EF4-FFF2-40B4-BE49-F238E27FC236}">
                <a16:creationId xmlns:a16="http://schemas.microsoft.com/office/drawing/2014/main" id="{6FB3B35D-F7D7-8B6A-CFE7-473A586D8F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00" y="4364266"/>
            <a:ext cx="773774" cy="724106"/>
          </a:xfrm>
          <a:prstGeom prst="rect">
            <a:avLst/>
          </a:prstGeom>
        </p:spPr>
      </p:pic>
      <p:grpSp>
        <p:nvGrpSpPr>
          <p:cNvPr id="56" name="Group 121">
            <a:extLst>
              <a:ext uri="{FF2B5EF4-FFF2-40B4-BE49-F238E27FC236}">
                <a16:creationId xmlns:a16="http://schemas.microsoft.com/office/drawing/2014/main" id="{0C29F586-067D-E466-EC61-2ACBCB07BCDB}"/>
              </a:ext>
            </a:extLst>
          </p:cNvPr>
          <p:cNvGrpSpPr/>
          <p:nvPr/>
        </p:nvGrpSpPr>
        <p:grpSpPr>
          <a:xfrm>
            <a:off x="4796915" y="2998324"/>
            <a:ext cx="557425" cy="549460"/>
            <a:chOff x="4301386" y="2380609"/>
            <a:chExt cx="656993" cy="598312"/>
          </a:xfrm>
        </p:grpSpPr>
        <p:cxnSp>
          <p:nvCxnSpPr>
            <p:cNvPr id="57" name="Straight Arrow Connector 156">
              <a:extLst>
                <a:ext uri="{FF2B5EF4-FFF2-40B4-BE49-F238E27FC236}">
                  <a16:creationId xmlns:a16="http://schemas.microsoft.com/office/drawing/2014/main" id="{6ECFBF3D-A40F-3A85-AB14-D0FBCB00FBFA}"/>
                </a:ext>
              </a:extLst>
            </p:cNvPr>
            <p:cNvCxnSpPr/>
            <p:nvPr/>
          </p:nvCxnSpPr>
          <p:spPr>
            <a:xfrm>
              <a:off x="4301386" y="2448868"/>
              <a:ext cx="0" cy="43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58" name="Picture 123">
              <a:extLst>
                <a:ext uri="{FF2B5EF4-FFF2-40B4-BE49-F238E27FC236}">
                  <a16:creationId xmlns:a16="http://schemas.microsoft.com/office/drawing/2014/main" id="{BAB17DB7-C8DA-0CA6-65C3-E49C16FF6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028" y="2380609"/>
              <a:ext cx="639351" cy="598312"/>
            </a:xfrm>
            <a:prstGeom prst="rect">
              <a:avLst/>
            </a:prstGeom>
          </p:spPr>
        </p:pic>
      </p:grpSp>
      <p:grpSp>
        <p:nvGrpSpPr>
          <p:cNvPr id="59" name="Group 121">
            <a:extLst>
              <a:ext uri="{FF2B5EF4-FFF2-40B4-BE49-F238E27FC236}">
                <a16:creationId xmlns:a16="http://schemas.microsoft.com/office/drawing/2014/main" id="{9C1027A6-4043-73B2-1368-31B5C925C8B3}"/>
              </a:ext>
            </a:extLst>
          </p:cNvPr>
          <p:cNvGrpSpPr/>
          <p:nvPr/>
        </p:nvGrpSpPr>
        <p:grpSpPr>
          <a:xfrm>
            <a:off x="2838530" y="2980826"/>
            <a:ext cx="557425" cy="549460"/>
            <a:chOff x="4301386" y="2380609"/>
            <a:chExt cx="656993" cy="598312"/>
          </a:xfrm>
        </p:grpSpPr>
        <p:cxnSp>
          <p:nvCxnSpPr>
            <p:cNvPr id="60" name="Straight Arrow Connector 156">
              <a:extLst>
                <a:ext uri="{FF2B5EF4-FFF2-40B4-BE49-F238E27FC236}">
                  <a16:creationId xmlns:a16="http://schemas.microsoft.com/office/drawing/2014/main" id="{85185456-1837-EC02-5467-C56F1E2BC03D}"/>
                </a:ext>
              </a:extLst>
            </p:cNvPr>
            <p:cNvCxnSpPr/>
            <p:nvPr/>
          </p:nvCxnSpPr>
          <p:spPr>
            <a:xfrm>
              <a:off x="4301386" y="2448868"/>
              <a:ext cx="0" cy="43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61" name="Picture 123">
              <a:extLst>
                <a:ext uri="{FF2B5EF4-FFF2-40B4-BE49-F238E27FC236}">
                  <a16:creationId xmlns:a16="http://schemas.microsoft.com/office/drawing/2014/main" id="{ED85BA94-5929-A57B-C852-B697B949A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028" y="2380609"/>
              <a:ext cx="639351" cy="598312"/>
            </a:xfrm>
            <a:prstGeom prst="rect">
              <a:avLst/>
            </a:prstGeom>
          </p:spPr>
        </p:pic>
      </p:grpSp>
      <p:grpSp>
        <p:nvGrpSpPr>
          <p:cNvPr id="62" name="Group 121">
            <a:extLst>
              <a:ext uri="{FF2B5EF4-FFF2-40B4-BE49-F238E27FC236}">
                <a16:creationId xmlns:a16="http://schemas.microsoft.com/office/drawing/2014/main" id="{13BB1ADC-4988-9B70-CD3D-400195820404}"/>
              </a:ext>
            </a:extLst>
          </p:cNvPr>
          <p:cNvGrpSpPr/>
          <p:nvPr/>
        </p:nvGrpSpPr>
        <p:grpSpPr>
          <a:xfrm>
            <a:off x="9204045" y="2993291"/>
            <a:ext cx="557425" cy="549460"/>
            <a:chOff x="4301386" y="2380609"/>
            <a:chExt cx="656993" cy="598312"/>
          </a:xfrm>
        </p:grpSpPr>
        <p:cxnSp>
          <p:nvCxnSpPr>
            <p:cNvPr id="63" name="Straight Arrow Connector 156">
              <a:extLst>
                <a:ext uri="{FF2B5EF4-FFF2-40B4-BE49-F238E27FC236}">
                  <a16:creationId xmlns:a16="http://schemas.microsoft.com/office/drawing/2014/main" id="{87788C5C-3D50-8215-7C7F-F5CA5B2754A9}"/>
                </a:ext>
              </a:extLst>
            </p:cNvPr>
            <p:cNvCxnSpPr/>
            <p:nvPr/>
          </p:nvCxnSpPr>
          <p:spPr>
            <a:xfrm>
              <a:off x="4301386" y="2448868"/>
              <a:ext cx="0" cy="43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64" name="Picture 123">
              <a:extLst>
                <a:ext uri="{FF2B5EF4-FFF2-40B4-BE49-F238E27FC236}">
                  <a16:creationId xmlns:a16="http://schemas.microsoft.com/office/drawing/2014/main" id="{33CD19F4-B9E6-094B-ECE3-FE7A61063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028" y="2380609"/>
              <a:ext cx="639351" cy="598312"/>
            </a:xfrm>
            <a:prstGeom prst="rect">
              <a:avLst/>
            </a:prstGeom>
          </p:spPr>
        </p:pic>
      </p:grpSp>
      <p:pic>
        <p:nvPicPr>
          <p:cNvPr id="65" name="Picture 54">
            <a:extLst>
              <a:ext uri="{FF2B5EF4-FFF2-40B4-BE49-F238E27FC236}">
                <a16:creationId xmlns:a16="http://schemas.microsoft.com/office/drawing/2014/main" id="{FB4AB458-7429-DB5B-F79B-5A6C8395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61" y="1772027"/>
            <a:ext cx="821736" cy="45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9">
            <a:extLst>
              <a:ext uri="{FF2B5EF4-FFF2-40B4-BE49-F238E27FC236}">
                <a16:creationId xmlns:a16="http://schemas.microsoft.com/office/drawing/2014/main" id="{93474508-F07E-80C0-E0E2-B736E544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90" y="1762129"/>
            <a:ext cx="407188" cy="49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upo 68">
            <a:extLst>
              <a:ext uri="{FF2B5EF4-FFF2-40B4-BE49-F238E27FC236}">
                <a16:creationId xmlns:a16="http://schemas.microsoft.com/office/drawing/2014/main" id="{1BB294B2-4A35-584A-6742-7D7F6F918069}"/>
              </a:ext>
            </a:extLst>
          </p:cNvPr>
          <p:cNvGrpSpPr/>
          <p:nvPr/>
        </p:nvGrpSpPr>
        <p:grpSpPr>
          <a:xfrm>
            <a:off x="7042312" y="1682397"/>
            <a:ext cx="481717" cy="670758"/>
            <a:chOff x="7030292" y="1747407"/>
            <a:chExt cx="481717" cy="670758"/>
          </a:xfrm>
        </p:grpSpPr>
        <p:pic>
          <p:nvPicPr>
            <p:cNvPr id="67" name="Picture 39">
              <a:extLst>
                <a:ext uri="{FF2B5EF4-FFF2-40B4-BE49-F238E27FC236}">
                  <a16:creationId xmlns:a16="http://schemas.microsoft.com/office/drawing/2014/main" id="{F2712DAD-109B-07EF-3F9E-2B87E5F845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002" y="1747407"/>
              <a:ext cx="376298" cy="456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176 CuadroTexto">
              <a:extLst>
                <a:ext uri="{FF2B5EF4-FFF2-40B4-BE49-F238E27FC236}">
                  <a16:creationId xmlns:a16="http://schemas.microsoft.com/office/drawing/2014/main" id="{A0C26DBA-97BA-BCAE-82C3-B0E50ADB2A48}"/>
                </a:ext>
              </a:extLst>
            </p:cNvPr>
            <p:cNvSpPr txBox="1"/>
            <p:nvPr/>
          </p:nvSpPr>
          <p:spPr>
            <a:xfrm>
              <a:off x="7030292" y="2248122"/>
              <a:ext cx="481717" cy="1700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indent="-411480" algn="ctr">
                <a:spcAft>
                  <a:spcPts val="1350"/>
                </a:spcAft>
              </a:pPr>
              <a:r>
                <a:rPr lang="es-MX" sz="1000" b="1">
                  <a:solidFill>
                    <a:schemeClr val="accent3"/>
                  </a:solidFill>
                  <a:latin typeface="+mj-lt"/>
                </a:rPr>
                <a:t>FTP</a:t>
              </a:r>
            </a:p>
          </p:txBody>
        </p:sp>
      </p:grpSp>
      <p:pic>
        <p:nvPicPr>
          <p:cNvPr id="70" name="Picture 29">
            <a:extLst>
              <a:ext uri="{FF2B5EF4-FFF2-40B4-BE49-F238E27FC236}">
                <a16:creationId xmlns:a16="http://schemas.microsoft.com/office/drawing/2014/main" id="{8A5BAD1E-525F-1C87-D864-087C05713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86" y="3866835"/>
            <a:ext cx="553155" cy="3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AA83374-66DD-D88C-F686-FF3F7319FE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387" y="3500457"/>
            <a:ext cx="472400" cy="50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81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 descr="Icono&#10;&#10;Descripción generada automáticamente">
            <a:extLst>
              <a:ext uri="{FF2B5EF4-FFF2-40B4-BE49-F238E27FC236}">
                <a16:creationId xmlns:a16="http://schemas.microsoft.com/office/drawing/2014/main" id="{7FAD60CF-9841-E051-70B2-ADC1C5297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82" y="2331282"/>
            <a:ext cx="1113586" cy="11135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018C82-C9EA-2702-E265-D2EC8443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891968"/>
            <a:ext cx="10515600" cy="585540"/>
          </a:xfrm>
        </p:spPr>
        <p:txBody>
          <a:bodyPr>
            <a:normAutofit fontScale="90000"/>
          </a:bodyPr>
          <a:lstStyle/>
          <a:p>
            <a:r>
              <a:rPr lang="es-CL">
                <a:latin typeface="+mj-lt"/>
              </a:rPr>
              <a:t>Componentes del sistema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3F746CA-B7EB-41B6-7C88-3B6F73831F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95288" y="563045"/>
            <a:ext cx="10515600" cy="273501"/>
          </a:xfrm>
        </p:spPr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B5CC"/>
                </a:solidFill>
                <a:latin typeface="+mj-lt"/>
              </a:rPr>
              <a:t>FUNCIONALIDADES</a:t>
            </a:r>
          </a:p>
          <a:p>
            <a:endParaRPr lang="es-CL" dirty="0">
              <a:solidFill>
                <a:srgbClr val="00B5CC"/>
              </a:solidFill>
              <a:latin typeface="+mj-lt"/>
            </a:endParaRPr>
          </a:p>
        </p:txBody>
      </p:sp>
      <p:pic>
        <p:nvPicPr>
          <p:cNvPr id="9" name="Marcador de contenido 6" descr="Texto&#10;&#10;Descripción generada automáticamente">
            <a:extLst>
              <a:ext uri="{FF2B5EF4-FFF2-40B4-BE49-F238E27FC236}">
                <a16:creationId xmlns:a16="http://schemas.microsoft.com/office/drawing/2014/main" id="{252EB722-DE46-E300-2D94-0CE807C53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2" t="76563" b="-1"/>
          <a:stretch/>
        </p:blipFill>
        <p:spPr>
          <a:xfrm>
            <a:off x="11224590" y="6573078"/>
            <a:ext cx="668019" cy="78155"/>
          </a:xfrm>
          <a:prstGeom prst="rect">
            <a:avLst/>
          </a:prstGeom>
        </p:spPr>
      </p:pic>
      <p:sp>
        <p:nvSpPr>
          <p:cNvPr id="11" name="object 14">
            <a:extLst>
              <a:ext uri="{FF2B5EF4-FFF2-40B4-BE49-F238E27FC236}">
                <a16:creationId xmlns:a16="http://schemas.microsoft.com/office/drawing/2014/main" id="{AA61A70E-37C5-A007-D614-D104B15BB298}"/>
              </a:ext>
            </a:extLst>
          </p:cNvPr>
          <p:cNvSpPr txBox="1"/>
          <p:nvPr/>
        </p:nvSpPr>
        <p:spPr>
          <a:xfrm>
            <a:off x="1910093" y="4936349"/>
            <a:ext cx="2488099" cy="59772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2320"/>
              </a:lnSpc>
              <a:spcBef>
                <a:spcPts val="240"/>
              </a:spcBef>
            </a:pPr>
            <a:r>
              <a:rPr sz="160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Portal multiempresa y  multiusuario.</a:t>
            </a: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FFAB2C8B-DE77-7180-D193-84589A2EB225}"/>
              </a:ext>
            </a:extLst>
          </p:cNvPr>
          <p:cNvSpPr txBox="1"/>
          <p:nvPr/>
        </p:nvSpPr>
        <p:spPr>
          <a:xfrm>
            <a:off x="2321750" y="2587994"/>
            <a:ext cx="3126549" cy="89203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235"/>
              </a:spcBef>
            </a:pPr>
            <a:r>
              <a:rPr sz="160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Portal Web para usuarios:  Consulta, carga de CFDI,  Conciliación, validación</a:t>
            </a:r>
            <a:r>
              <a:rPr sz="1600" spc="55">
                <a:solidFill>
                  <a:srgbClr val="231F20"/>
                </a:solidFill>
                <a:latin typeface="+mj-lt"/>
                <a:cs typeface="Lucida Sans Unicode"/>
              </a:rPr>
              <a:t>.</a:t>
            </a:r>
            <a:endParaRPr sz="1600">
              <a:latin typeface="+mj-lt"/>
              <a:cs typeface="Lucida Sans Unicode"/>
            </a:endParaRPr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C722B2E0-C622-DDCF-1701-AF6B39D5F2D4}"/>
              </a:ext>
            </a:extLst>
          </p:cNvPr>
          <p:cNvSpPr txBox="1"/>
          <p:nvPr/>
        </p:nvSpPr>
        <p:spPr>
          <a:xfrm>
            <a:off x="7204989" y="2448403"/>
            <a:ext cx="4402811" cy="1186992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235"/>
              </a:spcBef>
            </a:pPr>
            <a:r>
              <a:rPr sz="160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Motor de validación: Técnica (estructura,  Anexo 20 y datos) y Fiscal (Guías de  llenado. Matriz de validaciones, resolución  de miscelánea, matriz de errores del PAC).</a:t>
            </a:r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AC33EE12-1D16-514C-A6F9-BAC308F1F068}"/>
              </a:ext>
            </a:extLst>
          </p:cNvPr>
          <p:cNvSpPr txBox="1"/>
          <p:nvPr/>
        </p:nvSpPr>
        <p:spPr>
          <a:xfrm>
            <a:off x="5324760" y="4655575"/>
            <a:ext cx="3060852" cy="8926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2320"/>
              </a:lnSpc>
              <a:spcBef>
                <a:spcPts val="240"/>
              </a:spcBef>
            </a:pPr>
            <a:r>
              <a:rPr sz="160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Modulo de Peticiones de  XML al SAT: Nuestro portal  arma un PDF con la  información del XML.</a:t>
            </a:r>
          </a:p>
        </p:txBody>
      </p:sp>
      <p:sp>
        <p:nvSpPr>
          <p:cNvPr id="15" name="object 18">
            <a:extLst>
              <a:ext uri="{FF2B5EF4-FFF2-40B4-BE49-F238E27FC236}">
                <a16:creationId xmlns:a16="http://schemas.microsoft.com/office/drawing/2014/main" id="{A795FEED-3B79-8EB1-9731-624AEA70D11E}"/>
              </a:ext>
            </a:extLst>
          </p:cNvPr>
          <p:cNvSpPr txBox="1"/>
          <p:nvPr/>
        </p:nvSpPr>
        <p:spPr>
          <a:xfrm>
            <a:off x="10087626" y="4804075"/>
            <a:ext cx="1404002" cy="59772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2320"/>
              </a:lnSpc>
              <a:spcBef>
                <a:spcPts val="240"/>
              </a:spcBef>
            </a:pPr>
            <a:r>
              <a:rPr sz="160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Reportes y  entregables</a:t>
            </a:r>
          </a:p>
        </p:txBody>
      </p:sp>
      <p:pic>
        <p:nvPicPr>
          <p:cNvPr id="21" name="Imagen 2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7FB8824-C6BD-2C32-12E9-195DE888DE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1" y="2274674"/>
            <a:ext cx="1314153" cy="1314153"/>
          </a:xfrm>
          <a:prstGeom prst="rect">
            <a:avLst/>
          </a:prstGeom>
        </p:spPr>
      </p:pic>
      <p:pic>
        <p:nvPicPr>
          <p:cNvPr id="35" name="Imagen 34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156BCA2-B3A4-C648-A7BF-758B4D6CC4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6" y="4438897"/>
            <a:ext cx="1284984" cy="1284984"/>
          </a:xfrm>
          <a:prstGeom prst="rect">
            <a:avLst/>
          </a:prstGeom>
        </p:spPr>
      </p:pic>
      <p:pic>
        <p:nvPicPr>
          <p:cNvPr id="37" name="Imagen 36" descr="Icono&#10;&#10;Descripción generada automáticamente">
            <a:extLst>
              <a:ext uri="{FF2B5EF4-FFF2-40B4-BE49-F238E27FC236}">
                <a16:creationId xmlns:a16="http://schemas.microsoft.com/office/drawing/2014/main" id="{8D90571A-1FBC-2F6B-FE0E-BB86D4702F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557" y="4576600"/>
            <a:ext cx="1079203" cy="1079203"/>
          </a:xfrm>
          <a:prstGeom prst="rect">
            <a:avLst/>
          </a:prstGeom>
        </p:spPr>
      </p:pic>
      <p:pic>
        <p:nvPicPr>
          <p:cNvPr id="39" name="Imagen 38" descr="Icono&#10;&#10;Descripción generada automáticamente">
            <a:extLst>
              <a:ext uri="{FF2B5EF4-FFF2-40B4-BE49-F238E27FC236}">
                <a16:creationId xmlns:a16="http://schemas.microsoft.com/office/drawing/2014/main" id="{162D5D88-D8C5-15D4-9EDF-30F3FB6302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91" y="4513648"/>
            <a:ext cx="1284984" cy="1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65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ipse 24">
            <a:extLst>
              <a:ext uri="{FF2B5EF4-FFF2-40B4-BE49-F238E27FC236}">
                <a16:creationId xmlns:a16="http://schemas.microsoft.com/office/drawing/2014/main" id="{2710ACC2-4AD7-A677-C696-436DCBC88D59}"/>
              </a:ext>
            </a:extLst>
          </p:cNvPr>
          <p:cNvSpPr/>
          <p:nvPr/>
        </p:nvSpPr>
        <p:spPr>
          <a:xfrm>
            <a:off x="6868445" y="4331710"/>
            <a:ext cx="1063314" cy="10633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1684A1C-5D3C-7E1B-3CDB-9F535116D1DC}"/>
              </a:ext>
            </a:extLst>
          </p:cNvPr>
          <p:cNvSpPr/>
          <p:nvPr/>
        </p:nvSpPr>
        <p:spPr>
          <a:xfrm>
            <a:off x="6868445" y="2451477"/>
            <a:ext cx="1063314" cy="10633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4A92243B-2888-8E6A-99E1-8296E70253F1}"/>
              </a:ext>
            </a:extLst>
          </p:cNvPr>
          <p:cNvSpPr/>
          <p:nvPr/>
        </p:nvSpPr>
        <p:spPr>
          <a:xfrm>
            <a:off x="1074575" y="4217461"/>
            <a:ext cx="1063314" cy="10633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B057F21F-16E8-6D7B-A9B8-7060BE6874F5}"/>
              </a:ext>
            </a:extLst>
          </p:cNvPr>
          <p:cNvSpPr/>
          <p:nvPr/>
        </p:nvSpPr>
        <p:spPr>
          <a:xfrm>
            <a:off x="988592" y="2456078"/>
            <a:ext cx="1063314" cy="10633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C8C50049-6423-226D-50FC-9B4124D62CE4}"/>
              </a:ext>
            </a:extLst>
          </p:cNvPr>
          <p:cNvSpPr/>
          <p:nvPr/>
        </p:nvSpPr>
        <p:spPr>
          <a:xfrm>
            <a:off x="7771398" y="4375553"/>
            <a:ext cx="3441000" cy="951551"/>
          </a:xfrm>
          <a:prstGeom prst="roundRect">
            <a:avLst>
              <a:gd name="adj" fmla="val 10000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4F3C93F2-82C5-4F3A-F24B-8B8B0593AD43}"/>
              </a:ext>
            </a:extLst>
          </p:cNvPr>
          <p:cNvSpPr/>
          <p:nvPr/>
        </p:nvSpPr>
        <p:spPr>
          <a:xfrm>
            <a:off x="7923798" y="4527954"/>
            <a:ext cx="3185581" cy="670827"/>
          </a:xfrm>
          <a:prstGeom prst="roundRect">
            <a:avLst>
              <a:gd name="adj" fmla="val 10000"/>
            </a:avLst>
          </a:prstGeom>
          <a:noFill/>
          <a:ln>
            <a:solidFill>
              <a:srgbClr val="DEFFF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C188A844-B8D6-D569-CBD1-723907663040}"/>
              </a:ext>
            </a:extLst>
          </p:cNvPr>
          <p:cNvSpPr/>
          <p:nvPr/>
        </p:nvSpPr>
        <p:spPr>
          <a:xfrm>
            <a:off x="7771398" y="2495320"/>
            <a:ext cx="3441000" cy="951551"/>
          </a:xfrm>
          <a:prstGeom prst="roundRect">
            <a:avLst>
              <a:gd name="adj" fmla="val 10000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E7B1C249-FFE0-5D46-8F3D-601F81EF9B49}"/>
              </a:ext>
            </a:extLst>
          </p:cNvPr>
          <p:cNvSpPr/>
          <p:nvPr/>
        </p:nvSpPr>
        <p:spPr>
          <a:xfrm>
            <a:off x="7923798" y="2647721"/>
            <a:ext cx="3185581" cy="670827"/>
          </a:xfrm>
          <a:prstGeom prst="roundRect">
            <a:avLst>
              <a:gd name="adj" fmla="val 10000"/>
            </a:avLst>
          </a:prstGeom>
          <a:noFill/>
          <a:ln>
            <a:solidFill>
              <a:srgbClr val="DEFFF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734048B8-FE9C-A427-0F49-7DC1E50B6D74}"/>
              </a:ext>
            </a:extLst>
          </p:cNvPr>
          <p:cNvSpPr/>
          <p:nvPr/>
        </p:nvSpPr>
        <p:spPr>
          <a:xfrm>
            <a:off x="1952415" y="4298610"/>
            <a:ext cx="4368082" cy="951551"/>
          </a:xfrm>
          <a:prstGeom prst="roundRect">
            <a:avLst>
              <a:gd name="adj" fmla="val 10000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F5EEE45E-423E-4970-2A7E-2AAF268D57F5}"/>
              </a:ext>
            </a:extLst>
          </p:cNvPr>
          <p:cNvSpPr/>
          <p:nvPr/>
        </p:nvSpPr>
        <p:spPr>
          <a:xfrm>
            <a:off x="2104815" y="4451011"/>
            <a:ext cx="4043848" cy="670827"/>
          </a:xfrm>
          <a:prstGeom prst="roundRect">
            <a:avLst>
              <a:gd name="adj" fmla="val 10000"/>
            </a:avLst>
          </a:prstGeom>
          <a:noFill/>
          <a:ln>
            <a:solidFill>
              <a:srgbClr val="DEFFF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556388E7-4993-AB61-C5B7-A1E245C117E0}"/>
              </a:ext>
            </a:extLst>
          </p:cNvPr>
          <p:cNvSpPr/>
          <p:nvPr/>
        </p:nvSpPr>
        <p:spPr>
          <a:xfrm>
            <a:off x="1942232" y="2525484"/>
            <a:ext cx="4368082" cy="951551"/>
          </a:xfrm>
          <a:prstGeom prst="roundRect">
            <a:avLst>
              <a:gd name="adj" fmla="val 10000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4B376FA4-312C-A4AC-91FF-2CA13B57C6C3}"/>
              </a:ext>
            </a:extLst>
          </p:cNvPr>
          <p:cNvSpPr/>
          <p:nvPr/>
        </p:nvSpPr>
        <p:spPr>
          <a:xfrm>
            <a:off x="2094632" y="2677885"/>
            <a:ext cx="4043848" cy="670827"/>
          </a:xfrm>
          <a:prstGeom prst="roundRect">
            <a:avLst>
              <a:gd name="adj" fmla="val 10000"/>
            </a:avLst>
          </a:prstGeom>
          <a:noFill/>
          <a:ln>
            <a:solidFill>
              <a:srgbClr val="DEFFF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037EDA-E9F7-07F5-EF3A-D7A89B266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1343"/>
            <a:ext cx="10515600" cy="1325563"/>
          </a:xfrm>
        </p:spPr>
        <p:txBody>
          <a:bodyPr>
            <a:normAutofit/>
          </a:bodyPr>
          <a:lstStyle/>
          <a:p>
            <a:r>
              <a:rPr lang="es-CL" sz="3600" dirty="0">
                <a:solidFill>
                  <a:srgbClr val="014464"/>
                </a:solidFill>
                <a:latin typeface="Instrument Sans" pitchFamily="2" charset="0"/>
              </a:rPr>
              <a:t>Presentación de Proyecto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39FD4E-583A-6070-7DEB-3CA94AE95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7032" y="2563896"/>
            <a:ext cx="4043848" cy="670093"/>
          </a:xfrm>
        </p:spPr>
        <p:txBody>
          <a:bodyPr>
            <a:normAutofit/>
          </a:bodyPr>
          <a:lstStyle/>
          <a:p>
            <a:r>
              <a:rPr lang="es-CL" sz="1400">
                <a:solidFill>
                  <a:schemeClr val="bg1"/>
                </a:solidFill>
                <a:latin typeface="+mj-lt"/>
              </a:rPr>
              <a:t>Reporte extendido que contiene todos los conceptos del XML.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828E24-4CCC-2455-9BCD-80A10A7D2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13946" y="2745565"/>
            <a:ext cx="2955726" cy="402516"/>
          </a:xfrm>
        </p:spPr>
        <p:txBody>
          <a:bodyPr>
            <a:normAutofit/>
          </a:bodyPr>
          <a:lstStyle/>
          <a:p>
            <a:r>
              <a:rPr lang="es-CL" sz="1400">
                <a:solidFill>
                  <a:schemeClr val="bg1"/>
                </a:solidFill>
                <a:latin typeface="+mj-lt"/>
              </a:rPr>
              <a:t>Programación de reportes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2688161-B463-88A8-7097-8BAB0493900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B5CC"/>
                </a:solidFill>
                <a:latin typeface="+mj-lt"/>
              </a:rPr>
              <a:t>ENTREGABLES</a:t>
            </a:r>
          </a:p>
        </p:txBody>
      </p:sp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DE3B95-18F9-093B-910A-CF06C7F0EE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570538"/>
            <a:ext cx="722760" cy="84870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E53743B5-067C-31AA-6C12-3F7677F07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65" y="2619987"/>
            <a:ext cx="668948" cy="668948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7FCCDB36-50F1-8CB5-521A-C345472398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21" y="2616431"/>
            <a:ext cx="660784" cy="660784"/>
          </a:xfrm>
          <a:prstGeom prst="rect">
            <a:avLst/>
          </a:prstGeom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9BF9D025-5C4D-B3B2-FC03-38A6169DC0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52" y="4412470"/>
            <a:ext cx="673296" cy="673296"/>
          </a:xfrm>
          <a:prstGeom prst="rect">
            <a:avLst/>
          </a:prstGeom>
        </p:spPr>
      </p:pic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8C7627AD-05F7-68A9-140C-294FDBEEA752}"/>
              </a:ext>
            </a:extLst>
          </p:cNvPr>
          <p:cNvSpPr txBox="1">
            <a:spLocks/>
          </p:cNvSpPr>
          <p:nvPr/>
        </p:nvSpPr>
        <p:spPr>
          <a:xfrm>
            <a:off x="2191127" y="4298610"/>
            <a:ext cx="3549331" cy="670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400">
                <a:solidFill>
                  <a:schemeClr val="bg1"/>
                </a:solidFill>
                <a:latin typeface="+mj-lt"/>
              </a:rPr>
              <a:t>Personalización de reportes.</a:t>
            </a:r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17F0EEF6-1668-5663-C2B4-48B4E35BAC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26" y="4501335"/>
            <a:ext cx="620503" cy="620503"/>
          </a:xfrm>
          <a:prstGeom prst="rect">
            <a:avLst/>
          </a:prstGeom>
        </p:spPr>
      </p:pic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62C08DFC-008D-FC62-DAA6-0012BD376194}"/>
              </a:ext>
            </a:extLst>
          </p:cNvPr>
          <p:cNvSpPr txBox="1">
            <a:spLocks/>
          </p:cNvSpPr>
          <p:nvPr/>
        </p:nvSpPr>
        <p:spPr>
          <a:xfrm>
            <a:off x="8020293" y="4375553"/>
            <a:ext cx="3549331" cy="670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400">
                <a:solidFill>
                  <a:schemeClr val="bg1"/>
                </a:solidFill>
                <a:latin typeface="+mj-lt"/>
              </a:rPr>
              <a:t>Reporte de complemento de pago.</a:t>
            </a:r>
          </a:p>
        </p:txBody>
      </p:sp>
    </p:spTree>
    <p:extLst>
      <p:ext uri="{BB962C8B-B14F-4D97-AF65-F5344CB8AC3E}">
        <p14:creationId xmlns:p14="http://schemas.microsoft.com/office/powerpoint/2010/main" val="2977124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BDBFA10A-433A-E2D4-C7E2-3722FD6FF4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228" y="1638416"/>
            <a:ext cx="2083089" cy="2224242"/>
          </a:xfrm>
          <a:prstGeom prst="rect">
            <a:avLst/>
          </a:prstGeom>
        </p:spPr>
      </p:pic>
      <p:sp>
        <p:nvSpPr>
          <p:cNvPr id="14" name="object 8">
            <a:extLst>
              <a:ext uri="{FF2B5EF4-FFF2-40B4-BE49-F238E27FC236}">
                <a16:creationId xmlns:a16="http://schemas.microsoft.com/office/drawing/2014/main" id="{ECE372D5-52D7-9571-B69F-065256443500}"/>
              </a:ext>
            </a:extLst>
          </p:cNvPr>
          <p:cNvSpPr txBox="1"/>
          <p:nvPr/>
        </p:nvSpPr>
        <p:spPr>
          <a:xfrm>
            <a:off x="7746869" y="3812865"/>
            <a:ext cx="4099248" cy="80406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90170" marR="5080" indent="-78105" algn="ctr">
              <a:spcBef>
                <a:spcPts val="509"/>
              </a:spcBef>
            </a:pPr>
            <a:r>
              <a:rPr sz="4800" b="1" spc="285" dirty="0">
                <a:solidFill>
                  <a:schemeClr val="tx2"/>
                </a:solidFill>
                <a:latin typeface="Trebuchet MS"/>
                <a:cs typeface="Trebuchet MS"/>
              </a:rPr>
              <a:t>Key</a:t>
            </a:r>
            <a:r>
              <a:rPr lang="es-ES" sz="4800" b="1" spc="285" dirty="0">
                <a:solidFill>
                  <a:schemeClr val="tx2"/>
                </a:solidFill>
                <a:latin typeface="Trebuchet MS"/>
                <a:cs typeface="Trebuchet MS"/>
              </a:rPr>
              <a:t> </a:t>
            </a:r>
            <a:r>
              <a:rPr sz="4800" b="1" spc="-5" dirty="0">
                <a:solidFill>
                  <a:schemeClr val="tx2"/>
                </a:solidFill>
                <a:latin typeface="Trebuchet MS"/>
                <a:cs typeface="Trebuchet MS"/>
              </a:rPr>
              <a:t>V</a:t>
            </a:r>
            <a:r>
              <a:rPr sz="4800" b="1" spc="-130" dirty="0">
                <a:solidFill>
                  <a:schemeClr val="tx2"/>
                </a:solidFill>
                <a:latin typeface="Trebuchet MS"/>
                <a:cs typeface="Trebuchet MS"/>
              </a:rPr>
              <a:t>a</a:t>
            </a:r>
            <a:r>
              <a:rPr sz="4800" b="1" spc="-260" dirty="0">
                <a:solidFill>
                  <a:schemeClr val="tx2"/>
                </a:solidFill>
                <a:latin typeface="Trebuchet MS"/>
                <a:cs typeface="Trebuchet MS"/>
              </a:rPr>
              <a:t>u</a:t>
            </a:r>
            <a:r>
              <a:rPr sz="4800" b="1" spc="-310" dirty="0">
                <a:solidFill>
                  <a:schemeClr val="tx2"/>
                </a:solidFill>
                <a:latin typeface="Trebuchet MS"/>
                <a:cs typeface="Trebuchet MS"/>
              </a:rPr>
              <a:t>l</a:t>
            </a:r>
            <a:r>
              <a:rPr sz="4800" b="1" spc="-120" dirty="0">
                <a:solidFill>
                  <a:schemeClr val="tx2"/>
                </a:solidFill>
                <a:latin typeface="Trebuchet MS"/>
                <a:cs typeface="Trebuchet MS"/>
              </a:rPr>
              <a:t>t</a:t>
            </a:r>
            <a:endParaRPr sz="4800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9D9A80-E8D9-B91E-E332-10AC5C2C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46227"/>
            <a:ext cx="4089405" cy="488917"/>
          </a:xfrm>
        </p:spPr>
        <p:txBody>
          <a:bodyPr/>
          <a:lstStyle/>
          <a:p>
            <a:r>
              <a:rPr lang="es-CL" dirty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</a:rPr>
              <a:t>Seguridad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14FD29-5567-75B7-BF40-236094D1B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84086"/>
            <a:ext cx="4398639" cy="2281393"/>
          </a:xfrm>
        </p:spPr>
        <p:txBody>
          <a:bodyPr anchor="ctr">
            <a:normAutofit/>
          </a:bodyPr>
          <a:lstStyle/>
          <a:p>
            <a:pPr algn="just"/>
            <a:endParaRPr lang="es-ES" sz="2000" dirty="0">
              <a:solidFill>
                <a:srgbClr val="014A6F"/>
              </a:solidFill>
              <a:latin typeface="Instrument Sans" pitchFamily="2" charset="0"/>
            </a:endParaRPr>
          </a:p>
          <a:p>
            <a:pPr algn="just"/>
            <a:endParaRPr lang="es-ES" sz="2000" dirty="0">
              <a:solidFill>
                <a:srgbClr val="014A6F"/>
              </a:solidFill>
              <a:latin typeface="Instrument Sans" pitchFamily="2" charset="0"/>
            </a:endParaRPr>
          </a:p>
          <a:p>
            <a:pPr algn="just"/>
            <a:r>
              <a:rPr lang="es-ES" sz="2000" dirty="0">
                <a:solidFill>
                  <a:srgbClr val="014A6F"/>
                </a:solidFill>
                <a:latin typeface="Instrument Sans" pitchFamily="2" charset="0"/>
              </a:rPr>
              <a:t>El cliente tendrá un KEY VAULT  donde resguardará su FIEL en  tenencia de AZURE a la cual  Bóveda Fiscal solo consultará  para saber que existe a petición  del SAT.</a:t>
            </a:r>
          </a:p>
          <a:p>
            <a:pPr algn="just"/>
            <a:endParaRPr lang="es-CL" sz="2000" dirty="0">
              <a:solidFill>
                <a:srgbClr val="014A6F"/>
              </a:solidFill>
              <a:latin typeface="Instrument Sans" pitchFamily="2" charset="0"/>
            </a:endParaRPr>
          </a:p>
          <a:p>
            <a:pPr algn="just"/>
            <a:endParaRPr lang="es-CL" sz="2000" dirty="0">
              <a:solidFill>
                <a:srgbClr val="014A6F"/>
              </a:solidFill>
              <a:latin typeface="Instrument Sans" pitchFamily="2" charset="0"/>
            </a:endParaRPr>
          </a:p>
        </p:txBody>
      </p:sp>
      <p:pic>
        <p:nvPicPr>
          <p:cNvPr id="3" name="Marcador de contenido 6" descr="Texto&#10;&#10;Descripción generada automáticamente">
            <a:extLst>
              <a:ext uri="{FF2B5EF4-FFF2-40B4-BE49-F238E27FC236}">
                <a16:creationId xmlns:a16="http://schemas.microsoft.com/office/drawing/2014/main" id="{645B5EA1-02FE-8D29-8465-568BD7C9BD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2" t="76563" b="-1"/>
          <a:stretch/>
        </p:blipFill>
        <p:spPr>
          <a:xfrm>
            <a:off x="11224590" y="6573078"/>
            <a:ext cx="668019" cy="7815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8864976-5322-8805-59B4-4A87D0245ACD}"/>
              </a:ext>
            </a:extLst>
          </p:cNvPr>
          <p:cNvSpPr txBox="1">
            <a:spLocks/>
          </p:cNvSpPr>
          <p:nvPr/>
        </p:nvSpPr>
        <p:spPr>
          <a:xfrm>
            <a:off x="839788" y="6713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utfit Light" pitchFamily="2" charset="0"/>
                <a:ea typeface="+mj-ea"/>
                <a:cs typeface="+mj-cs"/>
              </a:defRPr>
            </a:lvl1pPr>
          </a:lstStyle>
          <a:p>
            <a:r>
              <a:rPr lang="es-CL" sz="3600" dirty="0">
                <a:solidFill>
                  <a:srgbClr val="014464"/>
                </a:solidFill>
                <a:latin typeface="Instrument Sans" pitchFamily="2" charset="0"/>
              </a:rPr>
              <a:t>Key </a:t>
            </a:r>
            <a:r>
              <a:rPr lang="es-CL" sz="3600" dirty="0" err="1">
                <a:solidFill>
                  <a:srgbClr val="014464"/>
                </a:solidFill>
                <a:latin typeface="Instrument Sans" pitchFamily="2" charset="0"/>
              </a:rPr>
              <a:t>Vault</a:t>
            </a:r>
            <a:endParaRPr lang="es-CL" sz="3600" dirty="0">
              <a:solidFill>
                <a:srgbClr val="014464"/>
              </a:solidFill>
              <a:latin typeface="Instrument Sans" pitchFamily="2" charset="0"/>
            </a:endParaRP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5545B4E2-E823-A85F-5D38-B29C4DDA484A}"/>
              </a:ext>
            </a:extLst>
          </p:cNvPr>
          <p:cNvSpPr txBox="1">
            <a:spLocks/>
          </p:cNvSpPr>
          <p:nvPr/>
        </p:nvSpPr>
        <p:spPr>
          <a:xfrm>
            <a:off x="839788" y="622238"/>
            <a:ext cx="10515600" cy="2735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/>
                <a:ea typeface="Tahoma" panose="020B0604030504040204" pitchFamily="34" charset="0"/>
                <a:cs typeface="Tahoma" panose="020B0604030504040204" pitchFamily="34" charset="0"/>
              </a:rPr>
              <a:t>ENTREGABLES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82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3AC8F664-EB86-60CB-6F9F-DCF6499183E6}"/>
              </a:ext>
            </a:extLst>
          </p:cNvPr>
          <p:cNvGraphicFramePr>
            <a:graphicFrameLocks noGrp="1"/>
          </p:cNvGraphicFramePr>
          <p:nvPr/>
        </p:nvGraphicFramePr>
        <p:xfrm>
          <a:off x="1923511" y="2045776"/>
          <a:ext cx="8878808" cy="18321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39404">
                  <a:extLst>
                    <a:ext uri="{9D8B030D-6E8A-4147-A177-3AD203B41FA5}">
                      <a16:colId xmlns:a16="http://schemas.microsoft.com/office/drawing/2014/main" val="2957677400"/>
                    </a:ext>
                  </a:extLst>
                </a:gridCol>
                <a:gridCol w="4439404">
                  <a:extLst>
                    <a:ext uri="{9D8B030D-6E8A-4147-A177-3AD203B41FA5}">
                      <a16:colId xmlns:a16="http://schemas.microsoft.com/office/drawing/2014/main" val="2670792729"/>
                    </a:ext>
                  </a:extLst>
                </a:gridCol>
              </a:tblGrid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NOMBRE ASESOR COMERCIAL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0" err="1">
                          <a:latin typeface="Instrument Sans" pitchFamily="2" charset="0"/>
                        </a:rPr>
                        <a:t>Xxxxxxx</a:t>
                      </a:r>
                      <a:endParaRPr lang="es-PE" b="0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934143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EMAIL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9372091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CONTACTO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0204292"/>
                  </a:ext>
                </a:extLst>
              </a:tr>
            </a:tbl>
          </a:graphicData>
        </a:graphic>
      </p:graphicFrame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D84AFFC8-4628-7C61-54BB-2C94DEB4890A}"/>
              </a:ext>
            </a:extLst>
          </p:cNvPr>
          <p:cNvSpPr txBox="1">
            <a:spLocks/>
          </p:cNvSpPr>
          <p:nvPr/>
        </p:nvSpPr>
        <p:spPr>
          <a:xfrm>
            <a:off x="4478924" y="4210387"/>
            <a:ext cx="4040654" cy="56309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>
                <a:solidFill>
                  <a:srgbClr val="00B5CC"/>
                </a:solidFill>
                <a:latin typeface="Outfit" pitchFamily="2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85026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4BDA709-90BE-284F-D4D6-4D1F20CCF70D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F7B75F9E-D41E-3276-89F5-9789D3D41E3B}"/>
              </a:ext>
            </a:extLst>
          </p:cNvPr>
          <p:cNvSpPr txBox="1">
            <a:spLocks/>
          </p:cNvSpPr>
          <p:nvPr/>
        </p:nvSpPr>
        <p:spPr>
          <a:xfrm>
            <a:off x="838200" y="1672360"/>
            <a:ext cx="10515600" cy="1109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rgbClr val="95F8EC"/>
                </a:solidFill>
                <a:latin typeface="Outfit" pitchFamily="2" charset="0"/>
              </a:rPr>
              <a:t>Agenda</a:t>
            </a:r>
          </a:p>
        </p:txBody>
      </p:sp>
      <p:sp>
        <p:nvSpPr>
          <p:cNvPr id="8" name="Google Shape;491;p41">
            <a:extLst>
              <a:ext uri="{FF2B5EF4-FFF2-40B4-BE49-F238E27FC236}">
                <a16:creationId xmlns:a16="http://schemas.microsoft.com/office/drawing/2014/main" id="{1A1E4136-7599-331C-7F80-4F86FEAE0672}"/>
              </a:ext>
            </a:extLst>
          </p:cNvPr>
          <p:cNvSpPr txBox="1">
            <a:spLocks/>
          </p:cNvSpPr>
          <p:nvPr/>
        </p:nvSpPr>
        <p:spPr>
          <a:xfrm>
            <a:off x="838200" y="3008721"/>
            <a:ext cx="8697686" cy="272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ES" sz="2000" dirty="0">
                <a:effectLst/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INTRODUCCIÓN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¿QUIÉNES SOMOS?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¿QUÉ OFRECEMOS?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ARQUITECTURA</a:t>
            </a:r>
          </a:p>
          <a:p>
            <a:pPr marL="342900" indent="-342900">
              <a:buAutoNum type="arabicPeriod"/>
            </a:pPr>
            <a:r>
              <a:rPr lang="es-ES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ENTREGABLES</a:t>
            </a:r>
            <a:endParaRPr lang="es-ES" sz="2000" dirty="0"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60D41C87-3D28-CC1F-B027-B26362B7A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6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543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B0BCC75-3D8A-5CE8-9662-9A513547FB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570538"/>
            <a:ext cx="722760" cy="84870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19F8C835-E6DC-FA1F-7C75-49147AEC4873}"/>
              </a:ext>
            </a:extLst>
          </p:cNvPr>
          <p:cNvSpPr txBox="1">
            <a:spLocks/>
          </p:cNvSpPr>
          <p:nvPr/>
        </p:nvSpPr>
        <p:spPr>
          <a:xfrm>
            <a:off x="945396" y="2092271"/>
            <a:ext cx="4757979" cy="36764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dirty="0">
                <a:latin typeface="Instrument Sans" pitchFamily="2" charset="0"/>
                <a:ea typeface="Tahoma"/>
                <a:cs typeface="Tahoma"/>
              </a:rPr>
              <a:t>Es una plataforma robusta, completa y segura para simplificar el proceso de conciliación de los datos de los CFDI que son la base para el SAT en la identificación de diferencias en el pago de impuestos. </a:t>
            </a:r>
            <a:r>
              <a:rPr lang="es-ES" b="1" dirty="0">
                <a:solidFill>
                  <a:schemeClr val="accent2"/>
                </a:solidFill>
                <a:latin typeface="Instrument Sans" pitchFamily="2" charset="0"/>
                <a:ea typeface="Tahoma"/>
                <a:cs typeface="Tahoma"/>
              </a:rPr>
              <a:t>Permite encargarse del 100% de los documentos disponibles relacionados a su empresa obteniendo los CFDI por 3 principales vías: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s-ES" dirty="0">
              <a:latin typeface="Instrument Sans" pitchFamily="2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dirty="0">
                <a:latin typeface="Instrument Sans" pitchFamily="2" charset="0"/>
                <a:ea typeface="Tahoma"/>
                <a:cs typeface="Tahoma"/>
              </a:rPr>
              <a:t>Por los documentos emitidos en </a:t>
            </a:r>
            <a:r>
              <a:rPr lang="es-ES" b="1" dirty="0">
                <a:solidFill>
                  <a:schemeClr val="accent2"/>
                </a:solidFill>
                <a:latin typeface="Instrument Sans" pitchFamily="2" charset="0"/>
                <a:ea typeface="Tahoma"/>
                <a:cs typeface="Tahoma"/>
              </a:rPr>
              <a:t>plataformas Emisión Estela </a:t>
            </a:r>
            <a:r>
              <a:rPr lang="es-ES" dirty="0">
                <a:latin typeface="Instrument Sans" pitchFamily="2" charset="0"/>
                <a:ea typeface="Tahoma"/>
                <a:cs typeface="Tahoma"/>
              </a:rPr>
              <a:t>y/o bajo su resguardo.</a:t>
            </a:r>
            <a:endParaRPr lang="es-ES" dirty="0">
              <a:latin typeface="Instrument Sans" pitchFamily="2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dirty="0">
                <a:latin typeface="Instrument Sans" pitchFamily="2" charset="0"/>
                <a:ea typeface="Tahoma"/>
                <a:cs typeface="Tahoma"/>
              </a:rPr>
              <a:t>A través de una </a:t>
            </a:r>
            <a:r>
              <a:rPr lang="es-ES" b="1" dirty="0">
                <a:solidFill>
                  <a:schemeClr val="accent2"/>
                </a:solidFill>
                <a:latin typeface="Instrument Sans" pitchFamily="2" charset="0"/>
                <a:ea typeface="Tahoma"/>
                <a:cs typeface="Tahoma"/>
              </a:rPr>
              <a:t>Consulta al SAT</a:t>
            </a:r>
            <a:endParaRPr lang="es-ES" b="1" dirty="0">
              <a:solidFill>
                <a:schemeClr val="accent2"/>
              </a:solidFill>
              <a:latin typeface="Instrument Sans" pitchFamily="2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dirty="0">
                <a:latin typeface="Instrument Sans" pitchFamily="2" charset="0"/>
                <a:ea typeface="Tahoma"/>
                <a:cs typeface="Tahoma"/>
              </a:rPr>
              <a:t>Por carga </a:t>
            </a:r>
            <a:r>
              <a:rPr lang="es-ES" b="1" dirty="0">
                <a:solidFill>
                  <a:schemeClr val="accent2"/>
                </a:solidFill>
                <a:latin typeface="Instrument Sans" pitchFamily="2" charset="0"/>
                <a:ea typeface="Tahoma"/>
                <a:cs typeface="Tahoma"/>
              </a:rPr>
              <a:t>Manual</a:t>
            </a:r>
            <a:endParaRPr lang="es-CL" b="1" dirty="0">
              <a:solidFill>
                <a:schemeClr val="accent2"/>
              </a:solidFill>
              <a:latin typeface="Instrument Sans" pitchFamily="2" charset="0"/>
              <a:ea typeface="Tahoma"/>
              <a:cs typeface="Tahoma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28F549-3A11-AC4C-97E7-D12BA2729CD1}"/>
              </a:ext>
            </a:extLst>
          </p:cNvPr>
          <p:cNvSpPr txBox="1">
            <a:spLocks/>
          </p:cNvSpPr>
          <p:nvPr/>
        </p:nvSpPr>
        <p:spPr>
          <a:xfrm>
            <a:off x="867847" y="1062087"/>
            <a:ext cx="2846717" cy="8223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CL" sz="3600" dirty="0">
                <a:solidFill>
                  <a:schemeClr val="bg1"/>
                </a:solidFill>
                <a:latin typeface="Instrument Sans" pitchFamily="2" charset="0"/>
              </a:rPr>
              <a:t>Descripción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6F2CF9C3-3909-5165-171A-BB61FF77B3E4}"/>
              </a:ext>
            </a:extLst>
          </p:cNvPr>
          <p:cNvSpPr txBox="1">
            <a:spLocks/>
          </p:cNvSpPr>
          <p:nvPr/>
        </p:nvSpPr>
        <p:spPr>
          <a:xfrm>
            <a:off x="867847" y="585844"/>
            <a:ext cx="2224397" cy="499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500" dirty="0">
                <a:solidFill>
                  <a:srgbClr val="00B5CC"/>
                </a:solidFill>
                <a:latin typeface="+mn-lt"/>
                <a:ea typeface="Verdana" panose="020B0604030504040204" pitchFamily="34" charset="0"/>
              </a:rPr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251600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B17C8D5D-7520-11A8-4D40-D4A466105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219" y="3119390"/>
            <a:ext cx="3932237" cy="619220"/>
          </a:xfrm>
        </p:spPr>
        <p:txBody>
          <a:bodyPr anchor="ctr">
            <a:normAutofit/>
          </a:bodyPr>
          <a:lstStyle/>
          <a:p>
            <a:pPr algn="ctr"/>
            <a:r>
              <a:rPr lang="es-CL" sz="2000" dirty="0" err="1">
                <a:latin typeface="Outfit" pitchFamily="2" charset="0"/>
              </a:rPr>
              <a:t>We</a:t>
            </a:r>
            <a:r>
              <a:rPr lang="es-CL" sz="2000" dirty="0">
                <a:latin typeface="Outfit" pitchFamily="2" charset="0"/>
              </a:rPr>
              <a:t> </a:t>
            </a:r>
            <a:r>
              <a:rPr lang="es-CL" sz="2000" dirty="0" err="1">
                <a:latin typeface="Outfit" pitchFamily="2" charset="0"/>
              </a:rPr>
              <a:t>Have</a:t>
            </a:r>
            <a:r>
              <a:rPr lang="es-CL" sz="2000" dirty="0">
                <a:latin typeface="Outfit" pitchFamily="2" charset="0"/>
              </a:rPr>
              <a:t> </a:t>
            </a:r>
            <a:r>
              <a:rPr lang="es-CL" sz="2000" dirty="0" err="1">
                <a:latin typeface="Outfit" pitchFamily="2" charset="0"/>
              </a:rPr>
              <a:t>You</a:t>
            </a:r>
            <a:r>
              <a:rPr lang="es-CL" sz="2000" dirty="0">
                <a:latin typeface="Outfit" pitchFamily="2" charset="0"/>
              </a:rPr>
              <a:t> </a:t>
            </a:r>
            <a:r>
              <a:rPr lang="es-CL" sz="2000" dirty="0" err="1">
                <a:latin typeface="Outfit" pitchFamily="2" charset="0"/>
              </a:rPr>
              <a:t>Covered</a:t>
            </a:r>
            <a:endParaRPr lang="es-CL" sz="2000" dirty="0">
              <a:latin typeface="Outfit" pitchFamily="2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EA06D07-544A-F550-89A8-3FEDF1D46727}"/>
              </a:ext>
            </a:extLst>
          </p:cNvPr>
          <p:cNvSpPr txBox="1">
            <a:spLocks/>
          </p:cNvSpPr>
          <p:nvPr/>
        </p:nvSpPr>
        <p:spPr>
          <a:xfrm>
            <a:off x="867847" y="1062087"/>
            <a:ext cx="2846717" cy="8223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CL" sz="3600" dirty="0">
                <a:solidFill>
                  <a:srgbClr val="014464"/>
                </a:solidFill>
                <a:latin typeface="Instrument Sans" pitchFamily="2" charset="0"/>
              </a:rPr>
              <a:t>Objetivo</a:t>
            </a: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42A655A1-108F-1D63-2AB5-38BE730B1EBA}"/>
              </a:ext>
            </a:extLst>
          </p:cNvPr>
          <p:cNvSpPr txBox="1">
            <a:spLocks/>
          </p:cNvSpPr>
          <p:nvPr/>
        </p:nvSpPr>
        <p:spPr>
          <a:xfrm>
            <a:off x="867847" y="585844"/>
            <a:ext cx="2224397" cy="499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500" dirty="0">
                <a:solidFill>
                  <a:srgbClr val="00B5CC"/>
                </a:solidFill>
                <a:latin typeface="+mn-lt"/>
                <a:ea typeface="Verdana" panose="020B0604030504040204" pitchFamily="34" charset="0"/>
              </a:rPr>
              <a:t>INTRODUCCIÓN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551CEEF2-28A6-14EB-21E3-EF5DB7CFB712}"/>
              </a:ext>
            </a:extLst>
          </p:cNvPr>
          <p:cNvSpPr txBox="1">
            <a:spLocks/>
          </p:cNvSpPr>
          <p:nvPr/>
        </p:nvSpPr>
        <p:spPr>
          <a:xfrm>
            <a:off x="867847" y="2495226"/>
            <a:ext cx="5228153" cy="3115160"/>
          </a:xfrm>
          <a:prstGeom prst="rect">
            <a:avLst/>
          </a:prstGeom>
          <a:noFill/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 algn="just">
              <a:buNone/>
            </a:pPr>
            <a:endParaRPr lang="es-ES" sz="2000" dirty="0">
              <a:solidFill>
                <a:srgbClr val="014464"/>
              </a:solidFill>
              <a:latin typeface="Instrument Sans"/>
            </a:endParaRPr>
          </a:p>
          <a:p>
            <a:pPr marL="152396" indent="0" algn="just">
              <a:buNone/>
            </a:pPr>
            <a:r>
              <a:rPr lang="es-ES" sz="2000" dirty="0">
                <a:solidFill>
                  <a:srgbClr val="014464"/>
                </a:solidFill>
                <a:latin typeface="Instrument Sans"/>
              </a:rPr>
              <a:t>Contar con una herramienta robusta,  completa y segura para </a:t>
            </a:r>
            <a:r>
              <a:rPr lang="es-E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Instrument Sans"/>
              </a:rPr>
              <a:t>simplificar el proceso de conciliación de datos de los  </a:t>
            </a:r>
            <a:r>
              <a:rPr lang="es-E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Instrument Sans"/>
              </a:rPr>
              <a:t>CFDI´s</a:t>
            </a:r>
            <a:r>
              <a:rPr lang="es-E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Instrument Sans"/>
              </a:rPr>
              <a:t> que son la base para el SAT </a:t>
            </a:r>
            <a:r>
              <a:rPr lang="es-ES" sz="2000" dirty="0">
                <a:solidFill>
                  <a:srgbClr val="014464"/>
                </a:solidFill>
                <a:latin typeface="Instrument Sans"/>
              </a:rPr>
              <a:t>en la  identificación de diferencias en el pago  de impuestos.</a:t>
            </a:r>
          </a:p>
          <a:p>
            <a:pPr marL="152396" indent="0" algn="just">
              <a:buNone/>
            </a:pPr>
            <a:endParaRPr lang="es-CL" sz="2000" dirty="0">
              <a:solidFill>
                <a:srgbClr val="014464"/>
              </a:solidFill>
              <a:latin typeface="Instrument Sans"/>
            </a:endParaRPr>
          </a:p>
        </p:txBody>
      </p:sp>
    </p:spTree>
    <p:extLst>
      <p:ext uri="{BB962C8B-B14F-4D97-AF65-F5344CB8AC3E}">
        <p14:creationId xmlns:p14="http://schemas.microsoft.com/office/powerpoint/2010/main" val="224545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89c61cbac_0_751"/>
          <p:cNvSpPr/>
          <p:nvPr/>
        </p:nvSpPr>
        <p:spPr>
          <a:xfrm>
            <a:off x="0" y="3585824"/>
            <a:ext cx="12192000" cy="32721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g2c89c61cbac_0_751"/>
          <p:cNvCxnSpPr/>
          <p:nvPr/>
        </p:nvCxnSpPr>
        <p:spPr>
          <a:xfrm>
            <a:off x="0" y="3585825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8" name="Google Shape;458;g2c89c61cbac_0_751"/>
          <p:cNvCxnSpPr/>
          <p:nvPr/>
        </p:nvCxnSpPr>
        <p:spPr>
          <a:xfrm>
            <a:off x="3315265" y="1059962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g2c89c61cbac_0_751"/>
          <p:cNvCxnSpPr/>
          <p:nvPr/>
        </p:nvCxnSpPr>
        <p:spPr>
          <a:xfrm>
            <a:off x="6089436" y="1035468"/>
            <a:ext cx="0" cy="2278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g2c89c61cbac_0_751"/>
          <p:cNvCxnSpPr/>
          <p:nvPr/>
        </p:nvCxnSpPr>
        <p:spPr>
          <a:xfrm>
            <a:off x="8865392" y="1010861"/>
            <a:ext cx="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g2c89c61cbac_0_751"/>
          <p:cNvCxnSpPr/>
          <p:nvPr/>
        </p:nvCxnSpPr>
        <p:spPr>
          <a:xfrm>
            <a:off x="2584970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g2c89c61cbac_0_751"/>
          <p:cNvCxnSpPr/>
          <p:nvPr/>
        </p:nvCxnSpPr>
        <p:spPr>
          <a:xfrm>
            <a:off x="4847521" y="3859137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g2c89c61cbac_0_751"/>
          <p:cNvCxnSpPr/>
          <p:nvPr/>
        </p:nvCxnSpPr>
        <p:spPr>
          <a:xfrm>
            <a:off x="7050318" y="3876724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g2c89c61cbac_0_751"/>
          <p:cNvCxnSpPr/>
          <p:nvPr/>
        </p:nvCxnSpPr>
        <p:spPr>
          <a:xfrm>
            <a:off x="9243297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65;g2c89c61cbac_0_751"/>
          <p:cNvSpPr txBox="1"/>
          <p:nvPr/>
        </p:nvSpPr>
        <p:spPr>
          <a:xfrm>
            <a:off x="633942" y="2855649"/>
            <a:ext cx="22461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4600"/>
              <a:buFont typeface="Arial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¡Y pronto más!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6" name="Google Shape;466;g2c89c61cbac_0_751"/>
          <p:cNvSpPr txBox="1"/>
          <p:nvPr/>
        </p:nvSpPr>
        <p:spPr>
          <a:xfrm>
            <a:off x="643565" y="2278767"/>
            <a:ext cx="2246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1263D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8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01263D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PIONEROS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1263D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1263D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67" name="Google Shape;467;g2c89c61cbac_0_7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741" y="1308481"/>
            <a:ext cx="686502" cy="93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c89c61cbac_0_7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1814" y="1316189"/>
            <a:ext cx="6912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c89c61cbac_0_7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270" y="3967425"/>
            <a:ext cx="980987" cy="70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c89c61cbac_0_7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1890" y="4042984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c89c61cbac_0_7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08388" y="4039632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c89c61cbac_0_7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0068" y="1354532"/>
            <a:ext cx="70530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2c89c61cbac_0_751"/>
          <p:cNvSpPr txBox="1"/>
          <p:nvPr/>
        </p:nvSpPr>
        <p:spPr>
          <a:xfrm>
            <a:off x="3436211" y="2259194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1263D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ECOSISTEMA DE COMPLIANCE</a:t>
            </a:r>
          </a:p>
        </p:txBody>
      </p:sp>
      <p:sp>
        <p:nvSpPr>
          <p:cNvPr id="474" name="Google Shape;474;g2c89c61cbac_0_751"/>
          <p:cNvSpPr txBox="1"/>
          <p:nvPr/>
        </p:nvSpPr>
        <p:spPr>
          <a:xfrm>
            <a:off x="3289428" y="2868148"/>
            <a:ext cx="2998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FACTURA ELECTRÓNICA / EDI / BOVEDA FISCAL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46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46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46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5" name="Google Shape;475;g2c89c61cbac_0_751"/>
          <p:cNvSpPr txBox="1"/>
          <p:nvPr/>
        </p:nvSpPr>
        <p:spPr>
          <a:xfrm>
            <a:off x="677545" y="4794431"/>
            <a:ext cx="1332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18BBD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18BBD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11K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8BBD6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8BBD6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6" name="Google Shape;476;g2c89c61cbac_0_751"/>
          <p:cNvSpPr txBox="1"/>
          <p:nvPr/>
        </p:nvSpPr>
        <p:spPr>
          <a:xfrm>
            <a:off x="6100180" y="2173785"/>
            <a:ext cx="2585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01263D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1263D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1,470 M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1263D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1263D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7" name="Google Shape;477;g2c89c61cbac_0_751"/>
          <p:cNvSpPr txBox="1"/>
          <p:nvPr/>
        </p:nvSpPr>
        <p:spPr>
          <a:xfrm>
            <a:off x="3076372" y="4850856"/>
            <a:ext cx="1148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18BBD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10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8BBD6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8BBD6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8" name="Google Shape;478;g2c89c61cbac_0_751"/>
          <p:cNvSpPr txBox="1"/>
          <p:nvPr/>
        </p:nvSpPr>
        <p:spPr>
          <a:xfrm>
            <a:off x="9375204" y="2193880"/>
            <a:ext cx="1615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01263D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+1.5k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01263D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01263D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9" name="Google Shape;479;g2c89c61cbac_0_751"/>
          <p:cNvSpPr txBox="1"/>
          <p:nvPr/>
        </p:nvSpPr>
        <p:spPr>
          <a:xfrm>
            <a:off x="7204414" y="4893895"/>
            <a:ext cx="1634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18BBD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+9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8BBD6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8BBD6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0" name="Google Shape;480;g2c89c61cbac_0_751"/>
          <p:cNvSpPr txBox="1"/>
          <p:nvPr/>
        </p:nvSpPr>
        <p:spPr>
          <a:xfrm>
            <a:off x="6320894" y="2860155"/>
            <a:ext cx="2364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4600"/>
              <a:buFont typeface="Arial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Documentos electrónicos anuales 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81" name="Google Shape;481;g2c89c61cbac_0_751"/>
          <p:cNvGrpSpPr/>
          <p:nvPr/>
        </p:nvGrpSpPr>
        <p:grpSpPr>
          <a:xfrm>
            <a:off x="4978870" y="4025064"/>
            <a:ext cx="2003100" cy="1983287"/>
            <a:chOff x="-323750" y="519687"/>
            <a:chExt cx="2003100" cy="1983287"/>
          </a:xfrm>
        </p:grpSpPr>
        <p:pic>
          <p:nvPicPr>
            <p:cNvPr id="482" name="Google Shape;482;g2c89c61cbac_0_75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0027" y="519687"/>
              <a:ext cx="748535" cy="718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g2c89c61cbac_0_751"/>
            <p:cNvSpPr txBox="1"/>
            <p:nvPr/>
          </p:nvSpPr>
          <p:spPr>
            <a:xfrm>
              <a:off x="227116" y="1368296"/>
              <a:ext cx="12630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0" normalizeH="0" baseline="0" noProof="0">
                  <a:ln>
                    <a:noFill/>
                  </a:ln>
                  <a:solidFill>
                    <a:srgbClr val="18BBD6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+700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661"/>
                </a:buClr>
                <a:buSzPts val="1600"/>
                <a:buFont typeface="Arial"/>
                <a:buNone/>
                <a:tabLst/>
                <a:defRPr/>
              </a:pPr>
              <a:endParaRPr kumimoji="0" sz="2800" b="1" i="0" u="none" strike="noStrike" kern="1200" cap="none" spc="0" normalizeH="0" baseline="0" noProof="0">
                <a:ln>
                  <a:noFill/>
                </a:ln>
                <a:solidFill>
                  <a:srgbClr val="49FEF4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84" name="Google Shape;484;g2c89c61cbac_0_751"/>
            <p:cNvSpPr txBox="1"/>
            <p:nvPr/>
          </p:nvSpPr>
          <p:spPr>
            <a:xfrm>
              <a:off x="-323750" y="1941074"/>
              <a:ext cx="20031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Estelars</a:t>
              </a: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85" name="Google Shape;485;g2c89c61cbac_0_751"/>
          <p:cNvSpPr txBox="1"/>
          <p:nvPr/>
        </p:nvSpPr>
        <p:spPr>
          <a:xfrm>
            <a:off x="295069" y="5349908"/>
            <a:ext cx="21534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4600"/>
              <a:buFont typeface="Arial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Clientes corporativos en la región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6" name="Google Shape;486;g2c89c61cbac_0_751"/>
          <p:cNvSpPr txBox="1"/>
          <p:nvPr/>
        </p:nvSpPr>
        <p:spPr>
          <a:xfrm>
            <a:off x="9161487" y="2831747"/>
            <a:ext cx="2162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4600"/>
              <a:buFont typeface="Arial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Implementaciones corporativas anuales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7" name="Google Shape;487;g2c89c61cbac_0_751"/>
          <p:cNvSpPr txBox="1"/>
          <p:nvPr/>
        </p:nvSpPr>
        <p:spPr>
          <a:xfrm>
            <a:off x="2878259" y="5416170"/>
            <a:ext cx="1573179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4600"/>
              <a:buFont typeface="Arial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Aliados estratégicos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8" name="Google Shape;488;g2c89c61cbac_0_751"/>
          <p:cNvSpPr txBox="1"/>
          <p:nvPr/>
        </p:nvSpPr>
        <p:spPr>
          <a:xfrm>
            <a:off x="7433164" y="5496851"/>
            <a:ext cx="11766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4600"/>
              <a:buFont typeface="Arial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Países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9" name="Google Shape;489;g2c89c61cbac_0_7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26684" y="3864709"/>
            <a:ext cx="828402" cy="93645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2c89c61cbac_0_751"/>
          <p:cNvSpPr txBox="1"/>
          <p:nvPr/>
        </p:nvSpPr>
        <p:spPr>
          <a:xfrm>
            <a:off x="9375204" y="4914509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18BBD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AUTORIZADOS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18BBD6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1" name="Google Shape;491;g2c89c61cbac_0_751"/>
          <p:cNvSpPr txBox="1"/>
          <p:nvPr/>
        </p:nvSpPr>
        <p:spPr>
          <a:xfrm>
            <a:off x="9534828" y="5398250"/>
            <a:ext cx="2280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4600"/>
              <a:buFont typeface="Arial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PAC MX/ PAC PANAMÁ/ PAC RD/ PT COL / CHILE/ OSE &amp; PSE/ PSE CR/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2" name="Google Shape;492;g2c89c61cbac_0_751"/>
          <p:cNvSpPr txBox="1"/>
          <p:nvPr/>
        </p:nvSpPr>
        <p:spPr>
          <a:xfrm>
            <a:off x="380698" y="550666"/>
            <a:ext cx="90351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3661"/>
              </a:buClr>
              <a:buSzPts val="2800"/>
              <a:buFont typeface="Arial"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anose="020B0604020202020204" charset="0"/>
                <a:ea typeface="Tahoma"/>
                <a:cs typeface="Tahoma"/>
                <a:sym typeface="Tahoma"/>
              </a:rPr>
              <a:t>Somos Estela</a:t>
            </a:r>
            <a:endParaRPr kumimoji="0" lang="es-E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strument Sans" panose="020B0604020202020204" charset="0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2c89c61cbac_0_751"/>
          <p:cNvSpPr txBox="1"/>
          <p:nvPr/>
        </p:nvSpPr>
        <p:spPr>
          <a:xfrm>
            <a:off x="380698" y="303019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95F8EC"/>
              </a:buClr>
              <a:buSzPts val="400"/>
              <a:buFont typeface="Arial"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95F8EC"/>
                </a:solidFill>
                <a:effectLst/>
                <a:uLnTx/>
                <a:uFillTx/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utfit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g2c89c61cbac_0_751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48360" y="1296338"/>
            <a:ext cx="765101" cy="7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EF105AA-1725-E440-48ED-A9DC5D66EB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FE784F4D-F531-38E6-BB72-DD57AA00F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19" y="264991"/>
            <a:ext cx="3649336" cy="6473330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F69AFEB-10BA-B63A-A7B4-4593C7798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8277" y="6269382"/>
            <a:ext cx="1624724" cy="460982"/>
          </a:xfrm>
        </p:spPr>
        <p:txBody>
          <a:bodyPr/>
          <a:lstStyle/>
          <a:p>
            <a:endParaRPr lang="es-PE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1E1FA20D-F39C-C904-B31B-95CAD21BBE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800" y="917508"/>
            <a:ext cx="5986368" cy="741362"/>
          </a:xfrm>
        </p:spPr>
        <p:txBody>
          <a:bodyPr>
            <a:noAutofit/>
          </a:bodyPr>
          <a:lstStyle/>
          <a:p>
            <a:r>
              <a:rPr lang="es-CL" sz="3600">
                <a:latin typeface="Instrument Sans" panose="020B0604020202020204" charset="0"/>
              </a:rPr>
              <a:t>Proveedor Regional con Atención Local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B7ED33F-D38A-B22A-88E3-4956C7DFE575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7814930" y="4008651"/>
            <a:ext cx="1875939" cy="15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E7D4F48-7CC6-CC58-8D73-1E39F9BF799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15971" y="4120998"/>
            <a:ext cx="13052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0E53EA-9D15-7F8A-4EB7-DFE07EABC0B1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615971" y="4701077"/>
            <a:ext cx="13797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AF808DA2-E57B-4C13-E4EC-6389CDC77E9B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8339875" y="5577839"/>
            <a:ext cx="99904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Google Shape;491;p41">
            <a:extLst>
              <a:ext uri="{FF2B5EF4-FFF2-40B4-BE49-F238E27FC236}">
                <a16:creationId xmlns:a16="http://schemas.microsoft.com/office/drawing/2014/main" id="{C9751A67-080D-0A4F-0CE5-45E7A6C2AEB9}"/>
              </a:ext>
            </a:extLst>
          </p:cNvPr>
          <p:cNvSpPr txBox="1">
            <a:spLocks/>
          </p:cNvSpPr>
          <p:nvPr/>
        </p:nvSpPr>
        <p:spPr>
          <a:xfrm>
            <a:off x="5539034" y="2884081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56497"/>
                </a:solidFill>
                <a:effectLst/>
                <a:uLnTx/>
                <a:uFillTx/>
                <a:latin typeface="Instrument Sans" panose="020B0604020202020204" charset="0"/>
                <a:ea typeface="Verdana" panose="020B0604030504040204" pitchFamily="34" charset="0"/>
                <a:cs typeface="+mn-cs"/>
              </a:rPr>
              <a:t>México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B602CA32-FF97-0BB7-4DAB-C9D5DD67ACC1}"/>
              </a:ext>
            </a:extLst>
          </p:cNvPr>
          <p:cNvSpPr txBox="1">
            <a:spLocks/>
          </p:cNvSpPr>
          <p:nvPr/>
        </p:nvSpPr>
        <p:spPr>
          <a:xfrm>
            <a:off x="403799" y="390981"/>
            <a:ext cx="2953385" cy="35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Verdana" panose="020B0604030504040204" pitchFamily="34" charset="0"/>
                <a:cs typeface="Tahoma" panose="020B0604030504040204" pitchFamily="34" charset="0"/>
              </a:rPr>
              <a:t>¿QUIÉNES SOMOS?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L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Google Shape;491;p41">
            <a:extLst>
              <a:ext uri="{FF2B5EF4-FFF2-40B4-BE49-F238E27FC236}">
                <a16:creationId xmlns:a16="http://schemas.microsoft.com/office/drawing/2014/main" id="{B49250DF-DFF3-E7CD-0189-4EBAD4DE7144}"/>
              </a:ext>
            </a:extLst>
          </p:cNvPr>
          <p:cNvSpPr txBox="1">
            <a:spLocks/>
          </p:cNvSpPr>
          <p:nvPr/>
        </p:nvSpPr>
        <p:spPr>
          <a:xfrm>
            <a:off x="5537106" y="3999363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56497"/>
                </a:solidFill>
                <a:effectLst/>
                <a:uLnTx/>
                <a:uFillTx/>
                <a:latin typeface="Instrument Sans" panose="020B0604020202020204" charset="0"/>
                <a:ea typeface="Verdana" panose="020B0604030504040204" pitchFamily="34" charset="0"/>
                <a:cs typeface="+mn-cs"/>
              </a:rPr>
              <a:t>Panamá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9" name="Google Shape;491;p41">
            <a:extLst>
              <a:ext uri="{FF2B5EF4-FFF2-40B4-BE49-F238E27FC236}">
                <a16:creationId xmlns:a16="http://schemas.microsoft.com/office/drawing/2014/main" id="{E0CC9EE6-0AA4-12F9-B4DB-26FC9FF4178C}"/>
              </a:ext>
            </a:extLst>
          </p:cNvPr>
          <p:cNvSpPr txBox="1">
            <a:spLocks/>
          </p:cNvSpPr>
          <p:nvPr/>
        </p:nvSpPr>
        <p:spPr>
          <a:xfrm>
            <a:off x="5539359" y="3510567"/>
            <a:ext cx="1166749" cy="244361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56497"/>
                </a:solidFill>
                <a:effectLst/>
                <a:uLnTx/>
                <a:uFillTx/>
                <a:latin typeface="Instrument Sans" panose="020B0604020202020204" charset="0"/>
                <a:ea typeface="Verdana" panose="020B0604030504040204" pitchFamily="34" charset="0"/>
                <a:cs typeface="+mn-cs"/>
              </a:rPr>
              <a:t>El Salvador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6" name="Google Shape;491;p41">
            <a:extLst>
              <a:ext uri="{FF2B5EF4-FFF2-40B4-BE49-F238E27FC236}">
                <a16:creationId xmlns:a16="http://schemas.microsoft.com/office/drawing/2014/main" id="{FCF98CDE-1369-F3DB-7DE0-95DE871642F1}"/>
              </a:ext>
            </a:extLst>
          </p:cNvPr>
          <p:cNvSpPr txBox="1">
            <a:spLocks/>
          </p:cNvSpPr>
          <p:nvPr/>
        </p:nvSpPr>
        <p:spPr>
          <a:xfrm>
            <a:off x="5537106" y="4579442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56497"/>
                </a:solidFill>
                <a:effectLst/>
                <a:uLnTx/>
                <a:uFillTx/>
                <a:latin typeface="Instrument Sans" panose="020B0604020202020204" charset="0"/>
                <a:ea typeface="Verdana" panose="020B0604030504040204" pitchFamily="34" charset="0"/>
                <a:cs typeface="+mn-cs"/>
              </a:rPr>
              <a:t>Perú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8" name="Google Shape;491;p41">
            <a:extLst>
              <a:ext uri="{FF2B5EF4-FFF2-40B4-BE49-F238E27FC236}">
                <a16:creationId xmlns:a16="http://schemas.microsoft.com/office/drawing/2014/main" id="{D2EF1D67-E245-029A-F9D7-48D1A73756DC}"/>
              </a:ext>
            </a:extLst>
          </p:cNvPr>
          <p:cNvSpPr txBox="1">
            <a:spLocks/>
          </p:cNvSpPr>
          <p:nvPr/>
        </p:nvSpPr>
        <p:spPr>
          <a:xfrm>
            <a:off x="8646044" y="3318893"/>
            <a:ext cx="215593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56497"/>
                </a:solidFill>
                <a:effectLst/>
                <a:uLnTx/>
                <a:uFillTx/>
                <a:latin typeface="Instrument Sans" panose="020B0604020202020204" charset="0"/>
                <a:ea typeface="Verdana" panose="020B0604030504040204" pitchFamily="34" charset="0"/>
                <a:cs typeface="+mn-cs"/>
              </a:rPr>
              <a:t>República Dominicana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9" name="Google Shape;491;p41">
            <a:extLst>
              <a:ext uri="{FF2B5EF4-FFF2-40B4-BE49-F238E27FC236}">
                <a16:creationId xmlns:a16="http://schemas.microsoft.com/office/drawing/2014/main" id="{2FD80777-D587-41FE-48FE-C9FCD91CFBD0}"/>
              </a:ext>
            </a:extLst>
          </p:cNvPr>
          <p:cNvSpPr txBox="1">
            <a:spLocks/>
          </p:cNvSpPr>
          <p:nvPr/>
        </p:nvSpPr>
        <p:spPr>
          <a:xfrm>
            <a:off x="9690869" y="3887016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56497"/>
                </a:solidFill>
                <a:effectLst/>
                <a:uLnTx/>
                <a:uFillTx/>
                <a:latin typeface="Instrument Sans" panose="020B0604020202020204" charset="0"/>
                <a:ea typeface="Verdana" panose="020B0604030504040204" pitchFamily="34" charset="0"/>
                <a:cs typeface="+mn-cs"/>
              </a:rPr>
              <a:t>Costa Rica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0" name="Google Shape;491;p41">
            <a:extLst>
              <a:ext uri="{FF2B5EF4-FFF2-40B4-BE49-F238E27FC236}">
                <a16:creationId xmlns:a16="http://schemas.microsoft.com/office/drawing/2014/main" id="{2D3DC06E-E8E9-1089-CE15-42009C76F731}"/>
              </a:ext>
            </a:extLst>
          </p:cNvPr>
          <p:cNvSpPr txBox="1">
            <a:spLocks/>
          </p:cNvSpPr>
          <p:nvPr/>
        </p:nvSpPr>
        <p:spPr>
          <a:xfrm>
            <a:off x="9690869" y="452092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56497"/>
                </a:solidFill>
                <a:effectLst/>
                <a:uLnTx/>
                <a:uFillTx/>
                <a:latin typeface="Instrument Sans" panose="020B0604020202020204" charset="0"/>
                <a:ea typeface="Verdana" panose="020B0604030504040204" pitchFamily="34" charset="0"/>
                <a:cs typeface="+mn-cs"/>
              </a:rPr>
              <a:t>Colombia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1" name="Google Shape;491;p41">
            <a:extLst>
              <a:ext uri="{FF2B5EF4-FFF2-40B4-BE49-F238E27FC236}">
                <a16:creationId xmlns:a16="http://schemas.microsoft.com/office/drawing/2014/main" id="{F0184971-FACB-B2BA-F8BE-BF364DC07C3C}"/>
              </a:ext>
            </a:extLst>
          </p:cNvPr>
          <p:cNvSpPr txBox="1">
            <a:spLocks/>
          </p:cNvSpPr>
          <p:nvPr/>
        </p:nvSpPr>
        <p:spPr>
          <a:xfrm>
            <a:off x="9338918" y="545620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56497"/>
                </a:solidFill>
                <a:effectLst/>
                <a:uLnTx/>
                <a:uFillTx/>
                <a:latin typeface="Instrument Sans" panose="020B0604020202020204" charset="0"/>
                <a:ea typeface="Verdana" panose="020B0604030504040204" pitchFamily="34" charset="0"/>
                <a:cs typeface="+mn-cs"/>
              </a:rPr>
              <a:t>Chile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1F321536-9CFD-6F96-26BE-A3E5413C992B}"/>
              </a:ext>
            </a:extLst>
          </p:cNvPr>
          <p:cNvSpPr/>
          <p:nvPr/>
        </p:nvSpPr>
        <p:spPr>
          <a:xfrm>
            <a:off x="8452883" y="3562164"/>
            <a:ext cx="749165" cy="180496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175928CC-BF40-BD19-295F-9F6C48738218}"/>
              </a:ext>
            </a:extLst>
          </p:cNvPr>
          <p:cNvSpPr/>
          <p:nvPr/>
        </p:nvSpPr>
        <p:spPr>
          <a:xfrm flipV="1">
            <a:off x="8248188" y="4312566"/>
            <a:ext cx="2042175" cy="20307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C5877C3A-CFFD-4294-787C-D949FCA75608}"/>
              </a:ext>
            </a:extLst>
          </p:cNvPr>
          <p:cNvSpPr/>
          <p:nvPr/>
        </p:nvSpPr>
        <p:spPr>
          <a:xfrm flipH="1">
            <a:off x="6037181" y="3127351"/>
            <a:ext cx="1166750" cy="263413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594349E5-16C0-9D63-11F0-7D1E6781C7BE}"/>
              </a:ext>
            </a:extLst>
          </p:cNvPr>
          <p:cNvSpPr/>
          <p:nvPr/>
        </p:nvSpPr>
        <p:spPr>
          <a:xfrm flipH="1">
            <a:off x="6103087" y="3773980"/>
            <a:ext cx="1488559" cy="12390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A0AC36A6-53DF-F8B3-F9FA-E2A9247D025A}"/>
              </a:ext>
            </a:extLst>
          </p:cNvPr>
          <p:cNvSpPr txBox="1"/>
          <p:nvPr/>
        </p:nvSpPr>
        <p:spPr>
          <a:xfrm>
            <a:off x="2567348" y="2378807"/>
            <a:ext cx="1383341" cy="36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Instrument Sans" panose="020B0604020202020204" charset="0"/>
                <a:ea typeface="+mn-ea"/>
                <a:cs typeface="+mn-cs"/>
              </a:rPr>
              <a:t>Confianza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+mn-ea"/>
              <a:cs typeface="+mn-cs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65E8AB1-53AE-3D78-AE65-FBCE7B155DD9}"/>
              </a:ext>
            </a:extLst>
          </p:cNvPr>
          <p:cNvSpPr txBox="1"/>
          <p:nvPr/>
        </p:nvSpPr>
        <p:spPr>
          <a:xfrm>
            <a:off x="2572902" y="2675089"/>
            <a:ext cx="229715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Instrument Sans"/>
                <a:ea typeface="+mn-ea"/>
                <a:cs typeface="+mn-cs"/>
              </a:rPr>
              <a:t>Pioneros en el proyecto de FE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+mn-ea"/>
              <a:cs typeface="+mn-cs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64F108D2-538B-9982-7682-E032520C2002}"/>
              </a:ext>
            </a:extLst>
          </p:cNvPr>
          <p:cNvSpPr txBox="1"/>
          <p:nvPr/>
        </p:nvSpPr>
        <p:spPr>
          <a:xfrm>
            <a:off x="2567348" y="3380103"/>
            <a:ext cx="148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Instrument Sans" panose="020B0604020202020204" charset="0"/>
                <a:ea typeface="+mn-ea"/>
                <a:cs typeface="+mn-cs"/>
              </a:rPr>
              <a:t>Experiencia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+mn-ea"/>
              <a:cs typeface="+mn-cs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FC5231A-7747-E6A7-90C0-8DD7CC06E821}"/>
              </a:ext>
            </a:extLst>
          </p:cNvPr>
          <p:cNvSpPr txBox="1"/>
          <p:nvPr/>
        </p:nvSpPr>
        <p:spPr>
          <a:xfrm>
            <a:off x="2572902" y="3677353"/>
            <a:ext cx="22981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Instrument Sans" panose="020B0604020202020204" charset="0"/>
                <a:ea typeface="+mn-ea"/>
                <a:cs typeface="+mn-cs"/>
              </a:rPr>
              <a:t>Más de 2,000 grandes clientes satisfechos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+mn-ea"/>
              <a:cs typeface="+mn-cs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95E5A3B7-6EC2-3687-9B58-8CB942AD74C5}"/>
              </a:ext>
            </a:extLst>
          </p:cNvPr>
          <p:cNvSpPr txBox="1"/>
          <p:nvPr/>
        </p:nvSpPr>
        <p:spPr>
          <a:xfrm>
            <a:off x="2564330" y="4415253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Instrument Sans" panose="020B0604020202020204" charset="0"/>
                <a:ea typeface="+mn-ea"/>
                <a:cs typeface="+mn-cs"/>
              </a:rPr>
              <a:t>Funcionalidad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+mn-ea"/>
              <a:cs typeface="+mn-cs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45933C8B-5400-8D75-E3D4-E2FEF1B729E9}"/>
              </a:ext>
            </a:extLst>
          </p:cNvPr>
          <p:cNvSpPr txBox="1"/>
          <p:nvPr/>
        </p:nvSpPr>
        <p:spPr>
          <a:xfrm>
            <a:off x="2569883" y="4711536"/>
            <a:ext cx="23088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Instrument Sans"/>
                <a:ea typeface="+mn-ea"/>
                <a:cs typeface="+mn-cs"/>
              </a:rPr>
              <a:t>Solución en todos los modelos operacionales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/>
              <a:ea typeface="+mn-ea"/>
              <a:cs typeface="+mn-c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3F160B4B-F53C-D6DE-84E2-B8DE0214069D}"/>
              </a:ext>
            </a:extLst>
          </p:cNvPr>
          <p:cNvSpPr txBox="1"/>
          <p:nvPr/>
        </p:nvSpPr>
        <p:spPr>
          <a:xfrm>
            <a:off x="2564330" y="5457969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Instrument Sans" panose="020B0604020202020204" charset="0"/>
                <a:ea typeface="+mn-ea"/>
                <a:cs typeface="+mn-cs"/>
              </a:rPr>
              <a:t>Soporte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Instrument Sans" panose="020B0604020202020204" charset="0"/>
              <a:ea typeface="+mn-ea"/>
              <a:cs typeface="+mn-cs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BEFFDB95-4904-240B-8BAC-350232A9F930}"/>
              </a:ext>
            </a:extLst>
          </p:cNvPr>
          <p:cNvSpPr txBox="1"/>
          <p:nvPr/>
        </p:nvSpPr>
        <p:spPr>
          <a:xfrm>
            <a:off x="2569883" y="5754251"/>
            <a:ext cx="234818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Instrument Sans"/>
                <a:ea typeface="+mn-ea"/>
                <a:cs typeface="+mn-cs"/>
              </a:rPr>
              <a:t>Equipo local especializado </a:t>
            </a: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CD53E004-E93F-99E6-D561-5E6A27943F9B}"/>
              </a:ext>
            </a:extLst>
          </p:cNvPr>
          <p:cNvSpPr/>
          <p:nvPr/>
        </p:nvSpPr>
        <p:spPr>
          <a:xfrm>
            <a:off x="340962" y="2416838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735F21B3-7733-18B8-CB3F-C5B35DD19BE9}"/>
              </a:ext>
            </a:extLst>
          </p:cNvPr>
          <p:cNvSpPr/>
          <p:nvPr/>
        </p:nvSpPr>
        <p:spPr>
          <a:xfrm>
            <a:off x="340962" y="342323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17D2E585-2770-9726-5EB2-9F0F60D4B1AB}"/>
              </a:ext>
            </a:extLst>
          </p:cNvPr>
          <p:cNvSpPr/>
          <p:nvPr/>
        </p:nvSpPr>
        <p:spPr>
          <a:xfrm>
            <a:off x="340962" y="441525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2B2FD8DA-D7A0-D0D7-8A8C-DF7651C639B3}"/>
              </a:ext>
            </a:extLst>
          </p:cNvPr>
          <p:cNvSpPr/>
          <p:nvPr/>
        </p:nvSpPr>
        <p:spPr>
          <a:xfrm>
            <a:off x="340962" y="5407853"/>
            <a:ext cx="1315634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21DE8E4E-EBD7-C865-61BA-06D94F27C125}"/>
              </a:ext>
            </a:extLst>
          </p:cNvPr>
          <p:cNvSpPr txBox="1"/>
          <p:nvPr/>
        </p:nvSpPr>
        <p:spPr>
          <a:xfrm>
            <a:off x="877755" y="2325854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Outfit" pitchFamily="2" charset="0"/>
                <a:ea typeface="+mn-ea"/>
                <a:cs typeface="Arial" panose="020B0604020202020204" pitchFamily="34" charset="0"/>
              </a:rPr>
              <a:t>1</a:t>
            </a:r>
            <a:endParaRPr kumimoji="0" lang="es-CO" sz="5400" b="1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Outfit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794A88E5-223B-8601-A233-A6DBE8F92683}"/>
              </a:ext>
            </a:extLst>
          </p:cNvPr>
          <p:cNvSpPr txBox="1"/>
          <p:nvPr/>
        </p:nvSpPr>
        <p:spPr>
          <a:xfrm>
            <a:off x="877755" y="3330901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Outfit" pitchFamily="2" charset="0"/>
                <a:ea typeface="+mn-ea"/>
                <a:cs typeface="Arial" panose="020B0604020202020204" pitchFamily="34" charset="0"/>
              </a:rPr>
              <a:t>2</a:t>
            </a:r>
            <a:endParaRPr kumimoji="0" lang="es-CO" sz="5400" b="1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Outfit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0675C598-7736-4B28-6A44-B68979D09751}"/>
              </a:ext>
            </a:extLst>
          </p:cNvPr>
          <p:cNvSpPr txBox="1"/>
          <p:nvPr/>
        </p:nvSpPr>
        <p:spPr>
          <a:xfrm>
            <a:off x="877755" y="4317888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Outfit" pitchFamily="2" charset="0"/>
                <a:ea typeface="+mn-ea"/>
                <a:cs typeface="Arial" panose="020B0604020202020204" pitchFamily="34" charset="0"/>
              </a:rPr>
              <a:t>3</a:t>
            </a:r>
            <a:endParaRPr kumimoji="0" lang="es-CO" sz="5400" b="1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Outfit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6D9828DD-8256-B5DA-296E-C3D2FA93E77F}"/>
              </a:ext>
            </a:extLst>
          </p:cNvPr>
          <p:cNvSpPr txBox="1"/>
          <p:nvPr/>
        </p:nvSpPr>
        <p:spPr>
          <a:xfrm>
            <a:off x="867144" y="5316707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>
                <a:ln>
                  <a:noFill/>
                </a:ln>
                <a:solidFill>
                  <a:srgbClr val="003661"/>
                </a:solidFill>
                <a:effectLst/>
                <a:uLnTx/>
                <a:uFillTx/>
                <a:latin typeface="Outfit" pitchFamily="2" charset="0"/>
                <a:ea typeface="+mn-ea"/>
                <a:cs typeface="Arial" panose="020B0604020202020204" pitchFamily="34" charset="0"/>
              </a:rPr>
              <a:t>4</a:t>
            </a:r>
            <a:endParaRPr kumimoji="0" lang="es-CO" sz="5400" b="1" i="0" u="none" strike="noStrike" kern="1200" cap="none" spc="0" normalizeH="0" baseline="0" noProof="0">
              <a:ln>
                <a:noFill/>
              </a:ln>
              <a:solidFill>
                <a:srgbClr val="003661"/>
              </a:solidFill>
              <a:effectLst/>
              <a:uLnTx/>
              <a:uFillTx/>
              <a:latin typeface="Outfit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Imagen 95" descr="Icono&#10;&#10;Descripción generada automáticamente">
            <a:extLst>
              <a:ext uri="{FF2B5EF4-FFF2-40B4-BE49-F238E27FC236}">
                <a16:creationId xmlns:a16="http://schemas.microsoft.com/office/drawing/2014/main" id="{43A0D479-A4D9-DA20-F32D-C377894B9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13" y="2290693"/>
            <a:ext cx="836006" cy="836006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98EF015-E13E-7323-5E2B-68A13FE29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366" y="3351348"/>
            <a:ext cx="771999" cy="771999"/>
          </a:xfrm>
          <a:prstGeom prst="rect">
            <a:avLst/>
          </a:prstGeom>
        </p:spPr>
      </p:pic>
      <p:pic>
        <p:nvPicPr>
          <p:cNvPr id="5" name="Imagen 4" descr="Imagen que contiene animal, luz, alimentos&#10;&#10;Descripción generada automáticamente">
            <a:extLst>
              <a:ext uri="{FF2B5EF4-FFF2-40B4-BE49-F238E27FC236}">
                <a16:creationId xmlns:a16="http://schemas.microsoft.com/office/drawing/2014/main" id="{C190F27F-5F8C-8BFD-4E42-272F95776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660" y="4480614"/>
            <a:ext cx="809625" cy="6572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75B16E-3252-49EA-2228-7D257BC83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248" y="5481818"/>
            <a:ext cx="842334" cy="5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2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59129987a7_4_2248"/>
          <p:cNvSpPr txBox="1">
            <a:spLocks noGrp="1"/>
          </p:cNvSpPr>
          <p:nvPr>
            <p:ph type="body" idx="10"/>
          </p:nvPr>
        </p:nvSpPr>
        <p:spPr>
          <a:xfrm>
            <a:off x="540617" y="419622"/>
            <a:ext cx="10515600" cy="27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s-MX" dirty="0"/>
              <a:t>¿QUIÉNES SOMOS?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AD2040-1E20-622C-CF5C-2CBDCA99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76" y="485514"/>
            <a:ext cx="10515600" cy="951550"/>
          </a:xfrm>
        </p:spPr>
        <p:txBody>
          <a:bodyPr/>
          <a:lstStyle/>
          <a:p>
            <a:r>
              <a:rPr lang="es-CO" sz="4000" dirty="0"/>
              <a:t>Principales Sectores</a:t>
            </a:r>
          </a:p>
        </p:txBody>
      </p:sp>
      <p:sp>
        <p:nvSpPr>
          <p:cNvPr id="33" name="Google Shape;888;g259129987a7_4_2248">
            <a:extLst>
              <a:ext uri="{FF2B5EF4-FFF2-40B4-BE49-F238E27FC236}">
                <a16:creationId xmlns:a16="http://schemas.microsoft.com/office/drawing/2014/main" id="{95C9D62B-011D-8036-95AC-683A6982D3E7}"/>
              </a:ext>
            </a:extLst>
          </p:cNvPr>
          <p:cNvSpPr txBox="1"/>
          <p:nvPr/>
        </p:nvSpPr>
        <p:spPr>
          <a:xfrm>
            <a:off x="7455749" y="4055002"/>
            <a:ext cx="1778192" cy="500057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i="0" u="none" strike="noStrike" cap="none" dirty="0">
                <a:latin typeface="Outfit Light" pitchFamily="2" charset="0"/>
                <a:ea typeface="Tahoma"/>
                <a:cs typeface="Tahoma"/>
                <a:sym typeface="Tahoma"/>
              </a:rPr>
              <a:t>Puertos Marítimos</a:t>
            </a:r>
          </a:p>
        </p:txBody>
      </p:sp>
      <p:sp>
        <p:nvSpPr>
          <p:cNvPr id="34" name="Google Shape;888;g259129987a7_4_2248">
            <a:extLst>
              <a:ext uri="{FF2B5EF4-FFF2-40B4-BE49-F238E27FC236}">
                <a16:creationId xmlns:a16="http://schemas.microsoft.com/office/drawing/2014/main" id="{AED42101-A4BB-918F-196A-E85A7206C081}"/>
              </a:ext>
            </a:extLst>
          </p:cNvPr>
          <p:cNvSpPr txBox="1"/>
          <p:nvPr/>
        </p:nvSpPr>
        <p:spPr>
          <a:xfrm>
            <a:off x="3140919" y="1708340"/>
            <a:ext cx="1640912" cy="49602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i="0" u="none" strike="noStrike" cap="none" dirty="0" err="1">
                <a:latin typeface="Outfit Light" pitchFamily="2" charset="0"/>
                <a:ea typeface="Tahoma"/>
                <a:cs typeface="Tahoma"/>
                <a:sym typeface="Tahoma"/>
              </a:rPr>
              <a:t>Retail</a:t>
            </a:r>
            <a:endParaRPr lang="es-MX" sz="1600" i="0" u="none" strike="noStrike" cap="none" dirty="0">
              <a:latin typeface="Outfit Light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35" name="Google Shape;888;g259129987a7_4_2248">
            <a:extLst>
              <a:ext uri="{FF2B5EF4-FFF2-40B4-BE49-F238E27FC236}">
                <a16:creationId xmlns:a16="http://schemas.microsoft.com/office/drawing/2014/main" id="{1CACAC64-F728-F37C-1A75-C449CACB8BEC}"/>
              </a:ext>
            </a:extLst>
          </p:cNvPr>
          <p:cNvSpPr txBox="1"/>
          <p:nvPr/>
        </p:nvSpPr>
        <p:spPr>
          <a:xfrm>
            <a:off x="5229639" y="1708340"/>
            <a:ext cx="1778192" cy="49602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i="0" u="none" strike="noStrike" cap="none" dirty="0">
                <a:latin typeface="Outfit Light" pitchFamily="2" charset="0"/>
                <a:ea typeface="Tahoma"/>
                <a:cs typeface="Tahoma"/>
                <a:sym typeface="Tahoma"/>
              </a:rPr>
              <a:t>Salud</a:t>
            </a:r>
          </a:p>
        </p:txBody>
      </p:sp>
      <p:sp>
        <p:nvSpPr>
          <p:cNvPr id="36" name="Google Shape;888;g259129987a7_4_2248">
            <a:extLst>
              <a:ext uri="{FF2B5EF4-FFF2-40B4-BE49-F238E27FC236}">
                <a16:creationId xmlns:a16="http://schemas.microsoft.com/office/drawing/2014/main" id="{BFEF8DA5-7477-712D-4E46-611AB71D525E}"/>
              </a:ext>
            </a:extLst>
          </p:cNvPr>
          <p:cNvSpPr txBox="1"/>
          <p:nvPr/>
        </p:nvSpPr>
        <p:spPr>
          <a:xfrm>
            <a:off x="7455749" y="1708340"/>
            <a:ext cx="1778192" cy="49602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i="0" u="none" strike="noStrike" cap="none" dirty="0">
                <a:latin typeface="Outfit Light" pitchFamily="2" charset="0"/>
                <a:ea typeface="Tahoma"/>
                <a:cs typeface="Tahoma"/>
                <a:sym typeface="Tahoma"/>
              </a:rPr>
              <a:t>Transporte</a:t>
            </a:r>
          </a:p>
        </p:txBody>
      </p:sp>
      <p:sp>
        <p:nvSpPr>
          <p:cNvPr id="37" name="Google Shape;888;g259129987a7_4_2248">
            <a:extLst>
              <a:ext uri="{FF2B5EF4-FFF2-40B4-BE49-F238E27FC236}">
                <a16:creationId xmlns:a16="http://schemas.microsoft.com/office/drawing/2014/main" id="{F5C16DA4-EDE1-0075-F170-C7E27991B331}"/>
              </a:ext>
            </a:extLst>
          </p:cNvPr>
          <p:cNvSpPr txBox="1"/>
          <p:nvPr/>
        </p:nvSpPr>
        <p:spPr>
          <a:xfrm>
            <a:off x="3140918" y="4055003"/>
            <a:ext cx="1640912" cy="500057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dirty="0">
                <a:latin typeface="Outfit Light" pitchFamily="2" charset="0"/>
                <a:ea typeface="Tahoma"/>
                <a:cs typeface="Tahoma"/>
                <a:sym typeface="Tahoma"/>
              </a:rPr>
              <a:t>Gobierno </a:t>
            </a:r>
            <a:endParaRPr lang="es-MX" sz="1600" i="0" u="none" strike="noStrike" cap="none" dirty="0">
              <a:latin typeface="Outfit Light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888;g259129987a7_4_2248">
            <a:extLst>
              <a:ext uri="{FF2B5EF4-FFF2-40B4-BE49-F238E27FC236}">
                <a16:creationId xmlns:a16="http://schemas.microsoft.com/office/drawing/2014/main" id="{7ED8BFCE-66E9-C845-0D4C-C888F376B403}"/>
              </a:ext>
            </a:extLst>
          </p:cNvPr>
          <p:cNvSpPr txBox="1"/>
          <p:nvPr/>
        </p:nvSpPr>
        <p:spPr>
          <a:xfrm>
            <a:off x="644778" y="1722080"/>
            <a:ext cx="2048334" cy="48228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i="0" u="none" strike="noStrike" cap="none" dirty="0">
                <a:latin typeface="Outfit Light" pitchFamily="2" charset="0"/>
                <a:ea typeface="Tahoma"/>
                <a:cs typeface="Tahoma"/>
                <a:sym typeface="Tahoma"/>
              </a:rPr>
              <a:t>Manufactura</a:t>
            </a:r>
          </a:p>
        </p:txBody>
      </p:sp>
      <p:sp>
        <p:nvSpPr>
          <p:cNvPr id="42" name="Google Shape;888;g259129987a7_4_2248">
            <a:extLst>
              <a:ext uri="{FF2B5EF4-FFF2-40B4-BE49-F238E27FC236}">
                <a16:creationId xmlns:a16="http://schemas.microsoft.com/office/drawing/2014/main" id="{0F9A99D9-826C-0370-AFE6-8BF26E03C210}"/>
              </a:ext>
            </a:extLst>
          </p:cNvPr>
          <p:cNvSpPr txBox="1"/>
          <p:nvPr/>
        </p:nvSpPr>
        <p:spPr>
          <a:xfrm>
            <a:off x="644776" y="4055003"/>
            <a:ext cx="2048334" cy="47845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i="0" u="none" strike="noStrike" cap="none" dirty="0">
                <a:latin typeface="Outfit Light" pitchFamily="2" charset="0"/>
                <a:ea typeface="Tahoma"/>
                <a:cs typeface="Tahoma"/>
                <a:sym typeface="Tahoma"/>
              </a:rPr>
              <a:t>Ferroviario</a:t>
            </a:r>
          </a:p>
        </p:txBody>
      </p:sp>
      <p:sp>
        <p:nvSpPr>
          <p:cNvPr id="43" name="Google Shape;888;g259129987a7_4_2248">
            <a:extLst>
              <a:ext uri="{FF2B5EF4-FFF2-40B4-BE49-F238E27FC236}">
                <a16:creationId xmlns:a16="http://schemas.microsoft.com/office/drawing/2014/main" id="{BA5B9358-3F8C-BA7E-77F1-0D55A77B1D9F}"/>
              </a:ext>
            </a:extLst>
          </p:cNvPr>
          <p:cNvSpPr txBox="1"/>
          <p:nvPr/>
        </p:nvSpPr>
        <p:spPr>
          <a:xfrm>
            <a:off x="5229639" y="4055003"/>
            <a:ext cx="1778192" cy="50542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dirty="0">
                <a:latin typeface="Outfit Light" pitchFamily="2" charset="0"/>
                <a:ea typeface="Tahoma"/>
                <a:cs typeface="Tahoma"/>
                <a:sym typeface="Tahoma"/>
              </a:rPr>
              <a:t>Servicios</a:t>
            </a:r>
            <a:endParaRPr lang="es-MX" sz="1600" i="0" u="none" strike="noStrike" cap="none" dirty="0">
              <a:latin typeface="Outfit Light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52" name="Google Shape;888;g259129987a7_4_2248">
            <a:extLst>
              <a:ext uri="{FF2B5EF4-FFF2-40B4-BE49-F238E27FC236}">
                <a16:creationId xmlns:a16="http://schemas.microsoft.com/office/drawing/2014/main" id="{9D129DAC-8958-6636-82AD-28BD57DBF42D}"/>
              </a:ext>
            </a:extLst>
          </p:cNvPr>
          <p:cNvSpPr txBox="1"/>
          <p:nvPr/>
        </p:nvSpPr>
        <p:spPr>
          <a:xfrm>
            <a:off x="9660313" y="1722080"/>
            <a:ext cx="1666708" cy="49602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i="0" u="none" strike="noStrike" cap="none" dirty="0">
                <a:latin typeface="Outfit Light" pitchFamily="2" charset="0"/>
                <a:ea typeface="Tahoma"/>
                <a:cs typeface="Tahoma"/>
                <a:sym typeface="Tahoma"/>
              </a:rPr>
              <a:t>Automotriz</a:t>
            </a:r>
          </a:p>
        </p:txBody>
      </p:sp>
      <p:sp>
        <p:nvSpPr>
          <p:cNvPr id="1024" name="Google Shape;888;g259129987a7_4_2248">
            <a:extLst>
              <a:ext uri="{FF2B5EF4-FFF2-40B4-BE49-F238E27FC236}">
                <a16:creationId xmlns:a16="http://schemas.microsoft.com/office/drawing/2014/main" id="{8F923A44-D477-0E90-9273-B836E999F6A4}"/>
              </a:ext>
            </a:extLst>
          </p:cNvPr>
          <p:cNvSpPr txBox="1"/>
          <p:nvPr/>
        </p:nvSpPr>
        <p:spPr>
          <a:xfrm>
            <a:off x="9694386" y="4055003"/>
            <a:ext cx="1598562" cy="50542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36000" rIns="91425" bIns="3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1600" dirty="0">
                <a:latin typeface="Outfit Light" pitchFamily="2" charset="0"/>
                <a:ea typeface="Tahoma"/>
                <a:cs typeface="Tahoma"/>
                <a:sym typeface="Tahoma"/>
              </a:rPr>
              <a:t>Tecnología</a:t>
            </a:r>
            <a:endParaRPr lang="es-MX" sz="1600" i="0" u="none" strike="noStrike" cap="none" dirty="0">
              <a:latin typeface="Outfit Light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1039" name="Google Shape;888;g259129987a7_4_2248">
            <a:extLst>
              <a:ext uri="{FF2B5EF4-FFF2-40B4-BE49-F238E27FC236}">
                <a16:creationId xmlns:a16="http://schemas.microsoft.com/office/drawing/2014/main" id="{0DE52F0A-FDEE-BE74-BCBA-B5F9DDAB47AF}"/>
              </a:ext>
            </a:extLst>
          </p:cNvPr>
          <p:cNvSpPr txBox="1"/>
          <p:nvPr/>
        </p:nvSpPr>
        <p:spPr>
          <a:xfrm>
            <a:off x="4903266" y="6256852"/>
            <a:ext cx="2255466" cy="457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BBD6"/>
              </a:buClr>
              <a:buSzPts val="2400"/>
              <a:buFont typeface="Arial"/>
              <a:buNone/>
            </a:pPr>
            <a:r>
              <a:rPr lang="es-MX" sz="2000" i="0" u="none" strike="noStrike" cap="none" dirty="0">
                <a:solidFill>
                  <a:schemeClr val="tx2"/>
                </a:solidFill>
                <a:latin typeface="Outfit Light" pitchFamily="2" charset="0"/>
                <a:ea typeface="Tahoma"/>
                <a:cs typeface="Tahoma"/>
                <a:sym typeface="Tahoma"/>
              </a:rPr>
              <a:t>Y Más...</a:t>
            </a:r>
          </a:p>
        </p:txBody>
      </p:sp>
      <p:pic>
        <p:nvPicPr>
          <p:cNvPr id="5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06F28E06-F9F1-94BE-99C0-6C51CF8F0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158" y="2258143"/>
            <a:ext cx="1477017" cy="1477017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7E51D627-415E-55A4-A4E5-7CFA9584E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389" y="2375556"/>
            <a:ext cx="1222873" cy="1222873"/>
          </a:xfrm>
          <a:prstGeom prst="rect">
            <a:avLst/>
          </a:prstGeom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FD3D779-D004-A21F-1AAF-FFC2321D6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382" y="2484693"/>
            <a:ext cx="1113057" cy="1113057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8880626E-A782-2515-3CC5-FEC22A869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355" y="4726859"/>
            <a:ext cx="1201261" cy="1201261"/>
          </a:xfrm>
          <a:prstGeom prst="rect">
            <a:avLst/>
          </a:prstGeom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A717E7BC-9937-1CF0-5C4A-8DEDC5332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1118" y="4803021"/>
            <a:ext cx="1125099" cy="11250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499A13-DBD3-30A6-6835-6E5A553DC9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402" y="4748343"/>
            <a:ext cx="888931" cy="12536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CBB02EE-FA02-2814-7003-17307EE34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4084" y="4822304"/>
            <a:ext cx="1127652" cy="11251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3483DF5-B353-1C12-5BFB-07C5ADCDB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1615" y="4803020"/>
            <a:ext cx="1125100" cy="11251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E97C358-3944-34A6-870C-CD8A22CAF2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5233" y="2386060"/>
            <a:ext cx="1368234" cy="130498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9463FC1-A429-32F0-579D-E798CF556B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0558" y="2475641"/>
            <a:ext cx="1073806" cy="10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3F746CA-B7EB-41B6-7C88-3B6F73831F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3519376" y="850794"/>
            <a:ext cx="10515600" cy="273501"/>
          </a:xfrm>
        </p:spPr>
        <p:txBody>
          <a:bodyPr>
            <a:normAutofit fontScale="92500" lnSpcReduction="20000"/>
          </a:bodyPr>
          <a:lstStyle/>
          <a:p>
            <a:r>
              <a:rPr lang="es-C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¿QUIÉNES SOMOS?</a:t>
            </a:r>
          </a:p>
          <a:p>
            <a:endParaRPr lang="es-C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Google Shape;535;p42">
            <a:extLst>
              <a:ext uri="{FF2B5EF4-FFF2-40B4-BE49-F238E27FC236}">
                <a16:creationId xmlns:a16="http://schemas.microsoft.com/office/drawing/2014/main" id="{C73B7B78-5D5F-55FC-39BF-3A1EB140B691}"/>
              </a:ext>
            </a:extLst>
          </p:cNvPr>
          <p:cNvCxnSpPr>
            <a:cxnSpLocks/>
          </p:cNvCxnSpPr>
          <p:nvPr/>
        </p:nvCxnSpPr>
        <p:spPr>
          <a:xfrm>
            <a:off x="3265223" y="1860216"/>
            <a:ext cx="13003" cy="173285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538;p42">
            <a:extLst>
              <a:ext uri="{FF2B5EF4-FFF2-40B4-BE49-F238E27FC236}">
                <a16:creationId xmlns:a16="http://schemas.microsoft.com/office/drawing/2014/main" id="{332F7B1E-3EB2-CA46-6CC8-1293C63D31F1}"/>
              </a:ext>
            </a:extLst>
          </p:cNvPr>
          <p:cNvCxnSpPr>
            <a:cxnSpLocks/>
          </p:cNvCxnSpPr>
          <p:nvPr/>
        </p:nvCxnSpPr>
        <p:spPr>
          <a:xfrm>
            <a:off x="4677484" y="3888234"/>
            <a:ext cx="14505" cy="193312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539;p42">
            <a:extLst>
              <a:ext uri="{FF2B5EF4-FFF2-40B4-BE49-F238E27FC236}">
                <a16:creationId xmlns:a16="http://schemas.microsoft.com/office/drawing/2014/main" id="{A2BDBCDD-4B84-3A07-8AA6-239D20CFB3F8}"/>
              </a:ext>
            </a:extLst>
          </p:cNvPr>
          <p:cNvCxnSpPr>
            <a:cxnSpLocks/>
          </p:cNvCxnSpPr>
          <p:nvPr/>
        </p:nvCxnSpPr>
        <p:spPr>
          <a:xfrm>
            <a:off x="7626813" y="3893058"/>
            <a:ext cx="14433" cy="192347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543;p42">
            <a:extLst>
              <a:ext uri="{FF2B5EF4-FFF2-40B4-BE49-F238E27FC236}">
                <a16:creationId xmlns:a16="http://schemas.microsoft.com/office/drawing/2014/main" id="{FFDF008D-44B6-23CA-39D1-B32D596D3FC8}"/>
              </a:ext>
            </a:extLst>
          </p:cNvPr>
          <p:cNvSpPr txBox="1"/>
          <p:nvPr/>
        </p:nvSpPr>
        <p:spPr>
          <a:xfrm>
            <a:off x="643565" y="2881102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Cumplimiento con estándares mundiales de seguridad</a:t>
            </a:r>
            <a:endParaRPr kumimoji="0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pic>
        <p:nvPicPr>
          <p:cNvPr id="25" name="Google Shape;547;p42">
            <a:extLst>
              <a:ext uri="{FF2B5EF4-FFF2-40B4-BE49-F238E27FC236}">
                <a16:creationId xmlns:a16="http://schemas.microsoft.com/office/drawing/2014/main" id="{7CFEC52F-4ED7-EDC1-9377-8E85DCDE42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9126" y="2099111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72;p42" descr="Icono&#10;&#10;Descripción generada automáticamente">
            <a:extLst>
              <a:ext uri="{FF2B5EF4-FFF2-40B4-BE49-F238E27FC236}">
                <a16:creationId xmlns:a16="http://schemas.microsoft.com/office/drawing/2014/main" id="{998FC0E9-FF6E-296C-90F3-3C77E943B6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219" y="2029263"/>
            <a:ext cx="765101" cy="765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535;p42">
            <a:extLst>
              <a:ext uri="{FF2B5EF4-FFF2-40B4-BE49-F238E27FC236}">
                <a16:creationId xmlns:a16="http://schemas.microsoft.com/office/drawing/2014/main" id="{EAC498DE-8046-7DF6-C718-73692E95EDF8}"/>
              </a:ext>
            </a:extLst>
          </p:cNvPr>
          <p:cNvCxnSpPr>
            <a:cxnSpLocks/>
          </p:cNvCxnSpPr>
          <p:nvPr/>
        </p:nvCxnSpPr>
        <p:spPr>
          <a:xfrm>
            <a:off x="8983224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535;p42">
            <a:extLst>
              <a:ext uri="{FF2B5EF4-FFF2-40B4-BE49-F238E27FC236}">
                <a16:creationId xmlns:a16="http://schemas.microsoft.com/office/drawing/2014/main" id="{538A2A0A-0777-04BD-05B2-A05503B90AF5}"/>
              </a:ext>
            </a:extLst>
          </p:cNvPr>
          <p:cNvCxnSpPr>
            <a:cxnSpLocks/>
          </p:cNvCxnSpPr>
          <p:nvPr/>
        </p:nvCxnSpPr>
        <p:spPr>
          <a:xfrm>
            <a:off x="6163542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98C9935D-DC97-4312-2A98-3490515C889A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Nuestro Diferencial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102AE747-25C8-7098-B64F-B5D544074BF9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Instrument Sans"/>
                <a:cs typeface="Instrument Sans"/>
                <a:sym typeface="Instrument Sans"/>
              </a:rPr>
              <a:t>¿QUÉ OFRECEMOS?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5" name="Google Shape;543;p42">
            <a:extLst>
              <a:ext uri="{FF2B5EF4-FFF2-40B4-BE49-F238E27FC236}">
                <a16:creationId xmlns:a16="http://schemas.microsoft.com/office/drawing/2014/main" id="{34F8CB69-A56E-2345-595B-7A30B76AA693}"/>
              </a:ext>
            </a:extLst>
          </p:cNvPr>
          <p:cNvSpPr txBox="1"/>
          <p:nvPr/>
        </p:nvSpPr>
        <p:spPr>
          <a:xfrm>
            <a:off x="3596007" y="2910980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Gestión de tecnología acorde a su necesidad</a:t>
            </a:r>
            <a:endParaRPr kumimoji="0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36" name="Google Shape;543;p42">
            <a:extLst>
              <a:ext uri="{FF2B5EF4-FFF2-40B4-BE49-F238E27FC236}">
                <a16:creationId xmlns:a16="http://schemas.microsoft.com/office/drawing/2014/main" id="{E73073B2-70D1-3726-31EC-CC574ABCC3C5}"/>
              </a:ext>
            </a:extLst>
          </p:cNvPr>
          <p:cNvSpPr txBox="1"/>
          <p:nvPr/>
        </p:nvSpPr>
        <p:spPr>
          <a:xfrm>
            <a:off x="6481323" y="287119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Disponibilidad de servicios para la gestión de sus CPE</a:t>
            </a:r>
            <a:endParaRPr kumimoji="0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48" name="Google Shape;543;p42">
            <a:extLst>
              <a:ext uri="{FF2B5EF4-FFF2-40B4-BE49-F238E27FC236}">
                <a16:creationId xmlns:a16="http://schemas.microsoft.com/office/drawing/2014/main" id="{13D16DCF-A530-CC5F-F188-7615A6698075}"/>
              </a:ext>
            </a:extLst>
          </p:cNvPr>
          <p:cNvSpPr txBox="1"/>
          <p:nvPr/>
        </p:nvSpPr>
        <p:spPr>
          <a:xfrm>
            <a:off x="9252112" y="2910979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Dedique su tiempo a la gestión de su negocio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98A1150D-B058-BE46-2901-8D9619E755D0}"/>
              </a:ext>
            </a:extLst>
          </p:cNvPr>
          <p:cNvGrpSpPr/>
          <p:nvPr/>
        </p:nvGrpSpPr>
        <p:grpSpPr>
          <a:xfrm>
            <a:off x="7203733" y="1893547"/>
            <a:ext cx="846159" cy="1163760"/>
            <a:chOff x="6602017" y="585190"/>
            <a:chExt cx="914400" cy="1229444"/>
          </a:xfrm>
        </p:grpSpPr>
        <p:pic>
          <p:nvPicPr>
            <p:cNvPr id="52" name="Gráfico 51" descr="Mano abierta contorno">
              <a:extLst>
                <a:ext uri="{FF2B5EF4-FFF2-40B4-BE49-F238E27FC236}">
                  <a16:creationId xmlns:a16="http://schemas.microsoft.com/office/drawing/2014/main" id="{14A8E923-925D-2F71-0FAE-FD6BEC099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02017" y="900234"/>
              <a:ext cx="914400" cy="914400"/>
            </a:xfrm>
            <a:prstGeom prst="rect">
              <a:avLst/>
            </a:prstGeom>
          </p:spPr>
        </p:pic>
        <p:pic>
          <p:nvPicPr>
            <p:cNvPr id="54" name="Gráfico 53" descr="Engranajes contorno">
              <a:extLst>
                <a:ext uri="{FF2B5EF4-FFF2-40B4-BE49-F238E27FC236}">
                  <a16:creationId xmlns:a16="http://schemas.microsoft.com/office/drawing/2014/main" id="{23DC22CE-EB05-B198-3667-5B4D9CD4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58140" y="585190"/>
              <a:ext cx="610196" cy="610196"/>
            </a:xfrm>
            <a:prstGeom prst="rect">
              <a:avLst/>
            </a:prstGeom>
          </p:spPr>
        </p:pic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912C8789-2A99-5A31-E6A0-51F248476698}"/>
              </a:ext>
            </a:extLst>
          </p:cNvPr>
          <p:cNvGrpSpPr/>
          <p:nvPr/>
        </p:nvGrpSpPr>
        <p:grpSpPr>
          <a:xfrm>
            <a:off x="9888906" y="1874185"/>
            <a:ext cx="1168721" cy="1075255"/>
            <a:chOff x="9779974" y="1357434"/>
            <a:chExt cx="914400" cy="914400"/>
          </a:xfrm>
        </p:grpSpPr>
        <p:pic>
          <p:nvPicPr>
            <p:cNvPr id="56" name="Gráfico 55" descr="Cronómetro contorno">
              <a:extLst>
                <a:ext uri="{FF2B5EF4-FFF2-40B4-BE49-F238E27FC236}">
                  <a16:creationId xmlns:a16="http://schemas.microsoft.com/office/drawing/2014/main" id="{9A5E320D-4C9A-0792-F04F-AF1BA7E96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79974" y="1357434"/>
              <a:ext cx="914400" cy="914400"/>
            </a:xfrm>
            <a:prstGeom prst="rect">
              <a:avLst/>
            </a:prstGeom>
          </p:spPr>
        </p:pic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F1434D8B-7639-8112-AB6D-345F4C3FD1A9}"/>
                </a:ext>
              </a:extLst>
            </p:cNvPr>
            <p:cNvSpPr txBox="1"/>
            <p:nvPr/>
          </p:nvSpPr>
          <p:spPr>
            <a:xfrm>
              <a:off x="9989638" y="1684066"/>
              <a:ext cx="495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B5CC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24</a:t>
              </a: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49477F66-E108-F61C-8AE0-98D2A8A4DC33}"/>
              </a:ext>
            </a:extLst>
          </p:cNvPr>
          <p:cNvGrpSpPr/>
          <p:nvPr/>
        </p:nvGrpSpPr>
        <p:grpSpPr>
          <a:xfrm>
            <a:off x="2798708" y="4188887"/>
            <a:ext cx="914400" cy="914400"/>
            <a:chOff x="793291" y="3829898"/>
            <a:chExt cx="914400" cy="914400"/>
          </a:xfrm>
        </p:grpSpPr>
        <p:pic>
          <p:nvPicPr>
            <p:cNvPr id="59" name="Gráfico 58" descr="Diana contorno">
              <a:extLst>
                <a:ext uri="{FF2B5EF4-FFF2-40B4-BE49-F238E27FC236}">
                  <a16:creationId xmlns:a16="http://schemas.microsoft.com/office/drawing/2014/main" id="{18D5056A-24E1-BEA9-7096-5FD2EFB9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3291" y="3829898"/>
              <a:ext cx="914400" cy="914400"/>
            </a:xfrm>
            <a:prstGeom prst="rect">
              <a:avLst/>
            </a:prstGeom>
          </p:spPr>
        </p:pic>
        <p:pic>
          <p:nvPicPr>
            <p:cNvPr id="60" name="Google Shape;701;g2c89c61cbac_0_1967">
              <a:extLst>
                <a:ext uri="{FF2B5EF4-FFF2-40B4-BE49-F238E27FC236}">
                  <a16:creationId xmlns:a16="http://schemas.microsoft.com/office/drawing/2014/main" id="{D9EE5805-018F-BAB5-D5FB-BB0672CBAA9C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62378" b="59738"/>
            <a:stretch/>
          </p:blipFill>
          <p:spPr>
            <a:xfrm>
              <a:off x="1394036" y="3915664"/>
              <a:ext cx="236614" cy="2526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D08B7893-414A-987F-02C5-A96C27130E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0615" y="3963580"/>
              <a:ext cx="349281" cy="359338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id="{14AC811B-8988-FCCB-114B-6222987EF0D3}"/>
              </a:ext>
            </a:extLst>
          </p:cNvPr>
          <p:cNvGrpSpPr/>
          <p:nvPr/>
        </p:nvGrpSpPr>
        <p:grpSpPr>
          <a:xfrm>
            <a:off x="5706342" y="4200175"/>
            <a:ext cx="914400" cy="914400"/>
            <a:chOff x="3141423" y="3982945"/>
            <a:chExt cx="914400" cy="914400"/>
          </a:xfrm>
        </p:grpSpPr>
        <p:pic>
          <p:nvPicPr>
            <p:cNvPr id="71" name="Gráfico 70" descr="Gráfico de barras con tendencia alcista contorno">
              <a:extLst>
                <a:ext uri="{FF2B5EF4-FFF2-40B4-BE49-F238E27FC236}">
                  <a16:creationId xmlns:a16="http://schemas.microsoft.com/office/drawing/2014/main" id="{279C2B87-6F99-A4AD-50C1-AFCE1F62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141423" y="3982945"/>
              <a:ext cx="914400" cy="914400"/>
            </a:xfrm>
            <a:prstGeom prst="rect">
              <a:avLst/>
            </a:prstGeom>
          </p:spPr>
        </p:pic>
        <p:pic>
          <p:nvPicPr>
            <p:cNvPr id="85" name="Gráfico 84" descr="Flecha derecha con relleno sólido">
              <a:extLst>
                <a:ext uri="{FF2B5EF4-FFF2-40B4-BE49-F238E27FC236}">
                  <a16:creationId xmlns:a16="http://schemas.microsoft.com/office/drawing/2014/main" id="{87DEDA82-B1B6-E303-4BDC-49562E3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8923223">
              <a:off x="3262527" y="4005597"/>
              <a:ext cx="470558" cy="545285"/>
            </a:xfrm>
            <a:prstGeom prst="rect">
              <a:avLst/>
            </a:prstGeom>
          </p:spPr>
        </p:pic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EED50DD4-3452-A011-81B3-5210609FB62D}"/>
              </a:ext>
            </a:extLst>
          </p:cNvPr>
          <p:cNvGrpSpPr/>
          <p:nvPr/>
        </p:nvGrpSpPr>
        <p:grpSpPr>
          <a:xfrm>
            <a:off x="8539081" y="4151258"/>
            <a:ext cx="914400" cy="914400"/>
            <a:chOff x="7949000" y="4051564"/>
            <a:chExt cx="914400" cy="914400"/>
          </a:xfrm>
        </p:grpSpPr>
        <p:pic>
          <p:nvPicPr>
            <p:cNvPr id="89" name="Gráfico 88" descr="Escudo contorno">
              <a:extLst>
                <a:ext uri="{FF2B5EF4-FFF2-40B4-BE49-F238E27FC236}">
                  <a16:creationId xmlns:a16="http://schemas.microsoft.com/office/drawing/2014/main" id="{2436DC7E-2F00-FA89-A047-8728D47FC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949000" y="4051564"/>
              <a:ext cx="914400" cy="914400"/>
            </a:xfrm>
            <a:prstGeom prst="rect">
              <a:avLst/>
            </a:prstGeom>
          </p:spPr>
        </p:pic>
        <p:pic>
          <p:nvPicPr>
            <p:cNvPr id="93" name="Gráfico 92" descr="Bloquear contorno">
              <a:extLst>
                <a:ext uri="{FF2B5EF4-FFF2-40B4-BE49-F238E27FC236}">
                  <a16:creationId xmlns:a16="http://schemas.microsoft.com/office/drawing/2014/main" id="{7ECD5688-F65F-FF16-9BB9-A7190D366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216426" y="4319301"/>
              <a:ext cx="382052" cy="382052"/>
            </a:xfrm>
            <a:prstGeom prst="rect">
              <a:avLst/>
            </a:prstGeom>
          </p:spPr>
        </p:pic>
      </p:grpSp>
      <p:sp>
        <p:nvSpPr>
          <p:cNvPr id="95" name="Google Shape;543;p42">
            <a:extLst>
              <a:ext uri="{FF2B5EF4-FFF2-40B4-BE49-F238E27FC236}">
                <a16:creationId xmlns:a16="http://schemas.microsoft.com/office/drawing/2014/main" id="{99744A22-129E-857C-D050-0CA0735923DC}"/>
              </a:ext>
            </a:extLst>
          </p:cNvPr>
          <p:cNvSpPr txBox="1"/>
          <p:nvPr/>
        </p:nvSpPr>
        <p:spPr>
          <a:xfrm>
            <a:off x="216504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Sea competitivo con las mejores soluciones del mercado</a:t>
            </a:r>
            <a:endParaRPr kumimoji="0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96" name="Google Shape;543;p42">
            <a:extLst>
              <a:ext uri="{FF2B5EF4-FFF2-40B4-BE49-F238E27FC236}">
                <a16:creationId xmlns:a16="http://schemas.microsoft.com/office/drawing/2014/main" id="{E291FCD4-62A2-0E36-008A-6CE79ECBDA32}"/>
              </a:ext>
            </a:extLst>
          </p:cNvPr>
          <p:cNvSpPr txBox="1"/>
          <p:nvPr/>
        </p:nvSpPr>
        <p:spPr>
          <a:xfrm>
            <a:off x="786018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Información segura y  disponible, administrada por expertos</a:t>
            </a:r>
          </a:p>
        </p:txBody>
      </p:sp>
      <p:sp>
        <p:nvSpPr>
          <p:cNvPr id="97" name="Google Shape;543;p42">
            <a:extLst>
              <a:ext uri="{FF2B5EF4-FFF2-40B4-BE49-F238E27FC236}">
                <a16:creationId xmlns:a16="http://schemas.microsoft.com/office/drawing/2014/main" id="{BD1181B3-6CA4-4FAE-0F5D-6D618950FD1F}"/>
              </a:ext>
            </a:extLst>
          </p:cNvPr>
          <p:cNvSpPr txBox="1"/>
          <p:nvPr/>
        </p:nvSpPr>
        <p:spPr>
          <a:xfrm>
            <a:off x="5036366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Tahoma"/>
                <a:cs typeface="Tahoma"/>
                <a:sym typeface="Tahoma"/>
              </a:rPr>
              <a:t>Rentabilice inversión, reduciendo costos tecnológicos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003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98C9935D-DC97-4312-2A98-3490515C889A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Beneficios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102AE747-25C8-7098-B64F-B5D544074BF9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500" b="0" i="0" u="none" strike="noStrike" kern="1200" cap="none" spc="0" normalizeH="0" baseline="0" noProof="0">
                <a:ln>
                  <a:noFill/>
                </a:ln>
                <a:solidFill>
                  <a:srgbClr val="00B5CC"/>
                </a:solidFill>
                <a:effectLst/>
                <a:uLnTx/>
                <a:uFillTx/>
                <a:latin typeface="Outfit" pitchFamily="2" charset="0"/>
                <a:ea typeface="Instrument Sans"/>
                <a:cs typeface="Instrument Sans"/>
                <a:sym typeface="Instrument Sans"/>
              </a:rPr>
              <a:t>¿QUÉ OFRECEMOS?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2BA62BC9-DB49-EE8E-D50B-FB7C99C9ECFA}"/>
              </a:ext>
            </a:extLst>
          </p:cNvPr>
          <p:cNvSpPr/>
          <p:nvPr/>
        </p:nvSpPr>
        <p:spPr>
          <a:xfrm>
            <a:off x="4728193" y="1775095"/>
            <a:ext cx="2743200" cy="4197163"/>
          </a:xfrm>
          <a:prstGeom prst="roundRect">
            <a:avLst/>
          </a:prstGeom>
          <a:solidFill>
            <a:srgbClr val="014A6F"/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AB74A20-0B79-FB16-6CC9-6D9A51F135ED}"/>
              </a:ext>
            </a:extLst>
          </p:cNvPr>
          <p:cNvSpPr/>
          <p:nvPr/>
        </p:nvSpPr>
        <p:spPr>
          <a:xfrm>
            <a:off x="8054052" y="1775095"/>
            <a:ext cx="2743200" cy="4197163"/>
          </a:xfrm>
          <a:prstGeom prst="roundRect">
            <a:avLst/>
          </a:prstGeom>
          <a:solidFill>
            <a:srgbClr val="014A6F"/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A958993-98CD-E5DE-0406-AEB906CE74FD}"/>
              </a:ext>
            </a:extLst>
          </p:cNvPr>
          <p:cNvSpPr/>
          <p:nvPr/>
        </p:nvSpPr>
        <p:spPr>
          <a:xfrm>
            <a:off x="1402334" y="1775095"/>
            <a:ext cx="2743200" cy="4197163"/>
          </a:xfrm>
          <a:prstGeom prst="roundRect">
            <a:avLst/>
          </a:prstGeom>
          <a:solidFill>
            <a:srgbClr val="014A6F"/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2C93530E-5AEC-893C-A3C5-DB00E1F13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6907" y="3177919"/>
            <a:ext cx="2689285" cy="264583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CL" sz="2100" b="1" dirty="0">
                <a:latin typeface="Outfit" pitchFamily="2" charset="0"/>
              </a:rPr>
              <a:t>Gestión</a:t>
            </a:r>
          </a:p>
          <a:p>
            <a:pPr algn="just"/>
            <a:r>
              <a:rPr lang="es-ES" sz="1500" dirty="0">
                <a:solidFill>
                  <a:schemeClr val="tx1"/>
                </a:solidFill>
                <a:latin typeface="Instrument Sans" pitchFamily="2" charset="0"/>
              </a:rPr>
              <a:t>Para las búsquedas de los documentos almacenados con múltiples filtros configurable y personalizados por el usuario. </a:t>
            </a:r>
          </a:p>
          <a:p>
            <a:pPr algn="just"/>
            <a:r>
              <a:rPr lang="es-ES" sz="1500" dirty="0">
                <a:solidFill>
                  <a:schemeClr val="tx1"/>
                </a:solidFill>
                <a:latin typeface="Instrument Sans" pitchFamily="2" charset="0"/>
              </a:rPr>
              <a:t>Ventajas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500" dirty="0">
                <a:solidFill>
                  <a:schemeClr val="tx1"/>
                </a:solidFill>
                <a:latin typeface="Instrument Sans" pitchFamily="2" charset="0"/>
              </a:rPr>
              <a:t>Conciliación de diferencias de documentos.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500" dirty="0">
                <a:solidFill>
                  <a:schemeClr val="tx1"/>
                </a:solidFill>
                <a:latin typeface="Instrument Sans" pitchFamily="2" charset="0"/>
              </a:rPr>
              <a:t>Descarga de los documentos XML y PDF.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500" dirty="0">
                <a:solidFill>
                  <a:schemeClr val="tx1"/>
                </a:solidFill>
                <a:latin typeface="Instrument Sans" pitchFamily="2" charset="0"/>
              </a:rPr>
              <a:t>Consulta considerando los complementos existentes.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500" dirty="0">
                <a:solidFill>
                  <a:schemeClr val="tx1"/>
                </a:solidFill>
                <a:latin typeface="Instrument Sans" pitchFamily="2" charset="0"/>
              </a:rPr>
              <a:t>Programación de reportes.</a:t>
            </a:r>
            <a:endParaRPr lang="es-CL" sz="1500" dirty="0">
              <a:solidFill>
                <a:schemeClr val="tx1"/>
              </a:solidFill>
              <a:latin typeface="Instrument Sans" pitchFamily="2" charset="0"/>
            </a:endParaRPr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987CD734-AA2E-5095-07E4-092D439E7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64500" y="3277130"/>
            <a:ext cx="2470585" cy="2654323"/>
          </a:xfrm>
        </p:spPr>
        <p:txBody>
          <a:bodyPr>
            <a:normAutofit fontScale="92500"/>
          </a:bodyPr>
          <a:lstStyle/>
          <a:p>
            <a:pPr algn="ctr"/>
            <a:r>
              <a:rPr lang="es-CL" sz="1600" b="1" dirty="0">
                <a:latin typeface="Outfit" pitchFamily="2" charset="0"/>
              </a:rPr>
              <a:t>Beneficios Bóveda Fiscal</a:t>
            </a:r>
          </a:p>
          <a:p>
            <a:pPr algn="just"/>
            <a:r>
              <a:rPr lang="es-ES" sz="1300" dirty="0">
                <a:solidFill>
                  <a:schemeClr val="tx1"/>
                </a:solidFill>
                <a:latin typeface="Instrument Sans" pitchFamily="2" charset="0"/>
              </a:rPr>
              <a:t>Obtener de los documentos por un periodo en específico para los flujos Directamente del SAT: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chemeClr val="tx1"/>
                </a:solidFill>
                <a:latin typeface="Instrument Sans" pitchFamily="2" charset="0"/>
              </a:rPr>
              <a:t>Emitidos.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chemeClr val="tx1"/>
                </a:solidFill>
                <a:latin typeface="Instrument Sans" pitchFamily="2" charset="0"/>
              </a:rPr>
              <a:t>Recibidos.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chemeClr val="tx1"/>
                </a:solidFill>
                <a:latin typeface="Instrument Sans" pitchFamily="2" charset="0"/>
              </a:rPr>
              <a:t>Nomina.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300" dirty="0">
                <a:solidFill>
                  <a:schemeClr val="tx1"/>
                </a:solidFill>
                <a:latin typeface="Instrument Sans" pitchFamily="2" charset="0"/>
              </a:rPr>
              <a:t>Pagos </a:t>
            </a:r>
          </a:p>
          <a:p>
            <a:pPr algn="just"/>
            <a:r>
              <a:rPr lang="es-ES" sz="1300" dirty="0">
                <a:solidFill>
                  <a:schemeClr val="tx1"/>
                </a:solidFill>
                <a:latin typeface="Instrument Sans" pitchFamily="2" charset="0"/>
              </a:rPr>
              <a:t>Previene sanciones fiscales por diferencias de CFDI con el SAT.</a:t>
            </a:r>
            <a:endParaRPr lang="es-CL" sz="1300" dirty="0">
              <a:solidFill>
                <a:schemeClr val="tx1"/>
              </a:solidFill>
              <a:latin typeface="Instrument Sans" pitchFamily="2" charset="0"/>
            </a:endParaRP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BCAA0EC2-AFB8-6F04-1295-D9FE5CAC5DB4}"/>
              </a:ext>
            </a:extLst>
          </p:cNvPr>
          <p:cNvSpPr txBox="1">
            <a:spLocks/>
          </p:cNvSpPr>
          <p:nvPr/>
        </p:nvSpPr>
        <p:spPr>
          <a:xfrm>
            <a:off x="8294975" y="3416612"/>
            <a:ext cx="2261354" cy="2407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500" b="1" dirty="0">
                <a:solidFill>
                  <a:schemeClr val="accent2"/>
                </a:solidFill>
                <a:latin typeface="Outfit" pitchFamily="2" charset="0"/>
              </a:rPr>
              <a:t>Validación</a:t>
            </a:r>
          </a:p>
          <a:p>
            <a:pPr algn="just">
              <a:lnSpc>
                <a:spcPct val="100000"/>
              </a:lnSpc>
            </a:pPr>
            <a:r>
              <a:rPr lang="es-MX" sz="1200" dirty="0">
                <a:solidFill>
                  <a:schemeClr val="tx1"/>
                </a:solidFill>
                <a:latin typeface="Instrument Sans" pitchFamily="2" charset="0"/>
              </a:rPr>
              <a:t>Se realiza la entrega de validaciones de tipo: 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MX" sz="1200" dirty="0">
                <a:solidFill>
                  <a:schemeClr val="tx1"/>
                </a:solidFill>
                <a:latin typeface="Instrument Sans" pitchFamily="2" charset="0"/>
              </a:rPr>
              <a:t>Fiscal por cada documento. 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MX" sz="1200" dirty="0">
                <a:solidFill>
                  <a:schemeClr val="tx1"/>
                </a:solidFill>
                <a:latin typeface="Instrument Sans" pitchFamily="2" charset="0"/>
              </a:rPr>
              <a:t>Comercial por Adendas.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MX" sz="1200" dirty="0">
                <a:solidFill>
                  <a:schemeClr val="tx1"/>
                </a:solidFill>
                <a:latin typeface="Instrument Sans" pitchFamily="2" charset="0"/>
              </a:rPr>
              <a:t>Listas Negras.</a:t>
            </a:r>
            <a:endParaRPr lang="es-CL" sz="1200" dirty="0">
              <a:solidFill>
                <a:schemeClr val="tx1"/>
              </a:solidFill>
              <a:latin typeface="Instrument Sans" pitchFamily="2" charset="0"/>
            </a:endParaRPr>
          </a:p>
        </p:txBody>
      </p:sp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B121AA69-92C9-F70E-A264-37EDD93A2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34" y="2090320"/>
            <a:ext cx="1087599" cy="1087599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C4A01005-3935-11A1-E465-AFC3CAD34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34" y="2002057"/>
            <a:ext cx="1134915" cy="1134915"/>
          </a:xfrm>
          <a:prstGeom prst="rect">
            <a:avLst/>
          </a:prstGeom>
        </p:spPr>
      </p:pic>
      <p:pic>
        <p:nvPicPr>
          <p:cNvPr id="22" name="Imagen 21" descr="Icono&#10;&#10;Descripción generada automáticamente">
            <a:extLst>
              <a:ext uri="{FF2B5EF4-FFF2-40B4-BE49-F238E27FC236}">
                <a16:creationId xmlns:a16="http://schemas.microsoft.com/office/drawing/2014/main" id="{9FCFB846-3A65-91EA-32D9-7E51BCFF15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47" y="2146138"/>
            <a:ext cx="1113586" cy="111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045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Outif">
      <a:majorFont>
        <a:latin typeface="Outfit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2.xml><?xml version="1.0" encoding="utf-8"?>
<a:theme xmlns:a="http://schemas.openxmlformats.org/drawingml/2006/main" name="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3.xml><?xml version="1.0" encoding="utf-8"?>
<a:theme xmlns:a="http://schemas.openxmlformats.org/drawingml/2006/main" name="1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a00eab-5830-4fd3-b523-a06a7c8d179a" xsi:nil="true"/>
    <lcf76f155ced4ddcb4097134ff3c332f xmlns="8fc40260-dfd7-40a4-a85c-967c4896b14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36918DEDA39D40B86952B93DC3C6EB" ma:contentTypeVersion="12" ma:contentTypeDescription="Crear nuevo documento." ma:contentTypeScope="" ma:versionID="c3ea86d42b27993af01c13701f9e8d91">
  <xsd:schema xmlns:xsd="http://www.w3.org/2001/XMLSchema" xmlns:xs="http://www.w3.org/2001/XMLSchema" xmlns:p="http://schemas.microsoft.com/office/2006/metadata/properties" xmlns:ns2="8fc40260-dfd7-40a4-a85c-967c4896b146" xmlns:ns3="03a00eab-5830-4fd3-b523-a06a7c8d179a" targetNamespace="http://schemas.microsoft.com/office/2006/metadata/properties" ma:root="true" ma:fieldsID="696164abde6b1e9cbf8fc324f328488f" ns2:_="" ns3:_="">
    <xsd:import namespace="8fc40260-dfd7-40a4-a85c-967c4896b146"/>
    <xsd:import namespace="03a00eab-5830-4fd3-b523-a06a7c8d17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40260-dfd7-40a4-a85c-967c4896b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a4421858-aab3-4d5d-a380-932938c023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00eab-5830-4fd3-b523-a06a7c8d179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7d434f-2193-4439-bf65-bfb6818c78d9}" ma:internalName="TaxCatchAll" ma:showField="CatchAllData" ma:web="03a00eab-5830-4fd3-b523-a06a7c8d17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BFF303-454A-4405-AF05-C74A92788FC9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03a00eab-5830-4fd3-b523-a06a7c8d179a"/>
    <ds:schemaRef ds:uri="http://purl.org/dc/dcmitype/"/>
    <ds:schemaRef ds:uri="http://schemas.microsoft.com/office/infopath/2007/PartnerControls"/>
    <ds:schemaRef ds:uri="8fc40260-dfd7-40a4-a85c-967c4896b14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55F5AE3-86C8-4226-BE48-942DD16F47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38CC54-BEE9-40A5-B2AD-2422D9E086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c40260-dfd7-40a4-a85c-967c4896b146"/>
    <ds:schemaRef ds:uri="03a00eab-5830-4fd3-b523-a06a7c8d17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1023</Words>
  <Application>Microsoft Office PowerPoint</Application>
  <PresentationFormat>Panorámica</PresentationFormat>
  <Paragraphs>229</Paragraphs>
  <Slides>20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20</vt:i4>
      </vt:variant>
    </vt:vector>
  </HeadingPairs>
  <TitlesOfParts>
    <vt:vector size="23" baseType="lpstr">
      <vt:lpstr>Tema de Office</vt:lpstr>
      <vt:lpstr>Tema de Office</vt:lpstr>
      <vt:lpstr>1_Tema de Office</vt:lpstr>
      <vt:lpstr>Bóveda Fiscal Estela</vt:lpstr>
      <vt:lpstr>Presentación de PowerPoint</vt:lpstr>
      <vt:lpstr>Presentación de PowerPoint</vt:lpstr>
      <vt:lpstr>We Have You Covered</vt:lpstr>
      <vt:lpstr>Presentación de PowerPoint</vt:lpstr>
      <vt:lpstr>Proveedor Regional con Atención Local</vt:lpstr>
      <vt:lpstr>Principales Sectores</vt:lpstr>
      <vt:lpstr>Presentación de PowerPoint</vt:lpstr>
      <vt:lpstr>Presentación de PowerPoint</vt:lpstr>
      <vt:lpstr>Presentación de PowerPoint</vt:lpstr>
      <vt:lpstr>Módulos y principales características</vt:lpstr>
      <vt:lpstr>Módulos y principales características</vt:lpstr>
      <vt:lpstr>Módulos y principales características</vt:lpstr>
      <vt:lpstr>Módulos y principales características</vt:lpstr>
      <vt:lpstr>Diagrama del sistema</vt:lpstr>
      <vt:lpstr>Componentes del sistema</vt:lpstr>
      <vt:lpstr>Presentación de Proyecto</vt:lpstr>
      <vt:lpstr>Seguridad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Isaac Cuautenco</dc:creator>
  <cp:lastModifiedBy>Paola Yadira Gibaja Cusi</cp:lastModifiedBy>
  <cp:revision>59</cp:revision>
  <dcterms:created xsi:type="dcterms:W3CDTF">2024-04-16T14:47:04Z</dcterms:created>
  <dcterms:modified xsi:type="dcterms:W3CDTF">2024-08-05T22:14:39Z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0x0101005A36918DEDA39D40B86952B93DC3C6EB</vt:lpwstr>
  </property>
  <property fmtid="{D5CDD505-2E9C-101B-9397-08002B2CF9AE}" pid="3" name="MediaServiceImageTags">
    <vt:lpwstr/>
  </property>
</Properties>
</file>